
<file path=[Content_Types].xml><?xml version="1.0" encoding="utf-8"?>
<Types xmlns="http://schemas.openxmlformats.org/package/2006/content-types">
  <Default Extension="bmp" ContentType="image/bmp"/>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9" r:id="rId23"/>
    <p:sldId id="282" r:id="rId24"/>
    <p:sldId id="283" r:id="rId25"/>
    <p:sldId id="284"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9669" autoAdjust="0"/>
  </p:normalViewPr>
  <p:slideViewPr>
    <p:cSldViewPr snapToGrid="0">
      <p:cViewPr>
        <p:scale>
          <a:sx n="25" d="100"/>
          <a:sy n="25" d="100"/>
        </p:scale>
        <p:origin x="126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So far, our focus has been on writing on unit tests, which focus on a single module or class. To test bigger systems, we may need to create bigger tests, such as </a:t>
            </a:r>
            <a:r>
              <a:rPr b="1" dirty="0"/>
              <a:t>integration tests. </a:t>
            </a:r>
            <a:r>
              <a:rPr dirty="0"/>
              <a:t>Many bugs may be observable only when </a:t>
            </a:r>
            <a:r>
              <a:rPr b="1" dirty="0"/>
              <a:t>multiple components interact </a:t>
            </a:r>
            <a:r>
              <a:rPr dirty="0"/>
              <a:t>(often as a result of one making an </a:t>
            </a:r>
            <a:r>
              <a:rPr b="1" dirty="0"/>
              <a:t>incorrect assumption </a:t>
            </a:r>
            <a:r>
              <a:rPr dirty="0"/>
              <a:t>about the others’ behavior).</a:t>
            </a:r>
          </a:p>
          <a:p>
            <a:pPr defTabSz="457200">
              <a:lnSpc>
                <a:spcPct val="117999"/>
              </a:lnSpc>
              <a:defRPr sz="2200">
                <a:latin typeface="Helvetica Neue"/>
                <a:ea typeface="Helvetica Neue"/>
                <a:cs typeface="Helvetica Neue"/>
                <a:sym typeface="Helvetica Neue"/>
              </a:defRPr>
            </a:pPr>
            <a:endParaRPr dirty="0"/>
          </a:p>
          <a:p>
            <a:pPr defTabSz="457200">
              <a:lnSpc>
                <a:spcPct val="117999"/>
              </a:lnSpc>
              <a:defRPr sz="2200">
                <a:latin typeface="Helvetica Neue"/>
                <a:ea typeface="Helvetica Neue"/>
                <a:cs typeface="Helvetica Neue"/>
                <a:sym typeface="Helvetica Neue"/>
              </a:defRPr>
            </a:pPr>
            <a:r>
              <a:rPr dirty="0"/>
              <a:t>What do integration tests include? If we’re testing an entire application, then that surely is an integration test. If we are working at any reasonable scale, it’s likely that we will want to write tests for things bigger than a single application that is just one process running on one server.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Test doubles are used in </a:t>
            </a:r>
            <a:r>
              <a:rPr lang="en-US" b="1" dirty="0"/>
              <a:t>many situations</a:t>
            </a:r>
            <a:r>
              <a:rPr lang="en-US" dirty="0"/>
              <a:t>!</a:t>
            </a:r>
          </a:p>
        </p:txBody>
      </p:sp>
    </p:spTree>
    <p:extLst>
      <p:ext uri="{BB962C8B-B14F-4D97-AF65-F5344CB8AC3E}">
        <p14:creationId xmlns:p14="http://schemas.microsoft.com/office/powerpoint/2010/main" val="239263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pPr defTabSz="914400">
              <a:defRPr sz="1200" b="1"/>
            </a:pPr>
            <a:r>
              <a:rPr dirty="0"/>
              <a:t>Spies</a:t>
            </a:r>
            <a:r>
              <a:rPr b="0" dirty="0"/>
              <a:t> are stubs that also record some information based on how they were called. One form of this might be an </a:t>
            </a:r>
            <a:r>
              <a:rPr b="1" dirty="0"/>
              <a:t>email service </a:t>
            </a:r>
            <a:r>
              <a:rPr b="0" dirty="0"/>
              <a:t>that records how many messages it was sent. This is an example of spy being used</a:t>
            </a:r>
            <a:r>
              <a:rPr b="1" dirty="0">
                <a:solidFill>
                  <a:srgbClr val="FF0000"/>
                </a:solidFill>
                <a:highlight>
                  <a:srgbClr val="FFFF00"/>
                </a:highlight>
              </a:rPr>
              <a:t> with </a:t>
            </a:r>
            <a:r>
              <a:rPr b="0" dirty="0"/>
              <a:t>a real email service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xfrm>
            <a:off x="381000" y="685800"/>
            <a:ext cx="6096000" cy="3429000"/>
          </a:xfrm>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pPr defTabSz="914400">
              <a:defRPr sz="1200"/>
            </a:pPr>
            <a:r>
              <a:rPr dirty="0"/>
              <a:t>Spies let us </a:t>
            </a:r>
            <a:r>
              <a:rPr b="1" dirty="0"/>
              <a:t>inspect the internal state of our system</a:t>
            </a:r>
            <a:r>
              <a:rPr dirty="0"/>
              <a:t>, allowing us to make assertions about the method calls that occur in the system under test.</a:t>
            </a:r>
          </a:p>
          <a:p>
            <a:pPr defTabSz="914400">
              <a:defRPr sz="1200"/>
            </a:pPr>
            <a:endParaRPr dirty="0"/>
          </a:p>
          <a:p>
            <a:pPr defTabSz="914400">
              <a:defRPr sz="1200"/>
            </a:pPr>
            <a:r>
              <a:rPr dirty="0"/>
              <a:t>(Read example)</a:t>
            </a:r>
          </a:p>
          <a:p>
            <a:pPr defTabSz="914400">
              <a:defRPr sz="1200"/>
            </a:pPr>
            <a:endParaRPr dirty="0"/>
          </a:p>
          <a:p>
            <a:pPr defTabSz="914400">
              <a:defRPr sz="1200"/>
            </a:pPr>
            <a:r>
              <a:rPr dirty="0"/>
              <a:t>The point of this spy is to have much more knowledge of the internal object state in exchange for deeper coupling, which could be problematic in the future because it makes our tests more fragile.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noRot="1" noChangeAspect="1"/>
          </p:cNvSpPr>
          <p:nvPr>
            <p:ph type="sldImg"/>
          </p:nvPr>
        </p:nvSpPr>
        <p:spPr>
          <a:xfrm>
            <a:off x="381000" y="685800"/>
            <a:ext cx="6096000" cy="3429000"/>
          </a:xfrm>
          <a:prstGeom prst="rect">
            <a:avLst/>
          </a:prstGeom>
        </p:spPr>
        <p:txBody>
          <a:bodyPr/>
          <a:lstStyle/>
          <a:p>
            <a:endParaRPr/>
          </a:p>
        </p:txBody>
      </p:sp>
      <p:sp>
        <p:nvSpPr>
          <p:cNvPr id="361" name="Shape 361"/>
          <p:cNvSpPr>
            <a:spLocks noGrp="1"/>
          </p:cNvSpPr>
          <p:nvPr>
            <p:ph type="body" sz="quarter" idx="1"/>
          </p:nvPr>
        </p:nvSpPr>
        <p:spPr>
          <a:prstGeom prst="rect">
            <a:avLst/>
          </a:prstGeom>
        </p:spPr>
        <p:txBody>
          <a:bodyPr/>
          <a:lstStyle/>
          <a:p>
            <a:pPr defTabSz="914400">
              <a:defRPr sz="1200" b="1"/>
            </a:pPr>
            <a:r>
              <a:rPr dirty="0"/>
              <a:t>Mocks</a:t>
            </a:r>
            <a:r>
              <a:rPr b="0" dirty="0"/>
              <a:t> are objects pre-programmed with expectations which form a specification of the calls they are expected to receive. It is used to record and verify the interaction between classes/components. </a:t>
            </a:r>
            <a:r>
              <a:rPr b="0" u="sng" dirty="0"/>
              <a:t>A mock is known as the most powerful and flexible version of the test doubles</a:t>
            </a:r>
            <a:r>
              <a:rPr b="0" dirty="0"/>
              <a:t>. </a:t>
            </a:r>
          </a:p>
          <a:p>
            <a:pPr defTabSz="914400">
              <a:defRPr sz="1200"/>
            </a:pPr>
            <a:r>
              <a:rPr dirty="0"/>
              <a:t>The mock objects are generally used for </a:t>
            </a:r>
            <a:r>
              <a:rPr b="1" dirty="0"/>
              <a:t>behavior verification</a:t>
            </a:r>
            <a:r>
              <a:rPr dirty="0"/>
              <a:t>. The term behavior means to check the correct methods and paths that are applied to the objects.</a:t>
            </a:r>
          </a:p>
          <a:p>
            <a:pPr defTabSz="914400">
              <a:defRPr sz="1200"/>
            </a:pPr>
            <a:r>
              <a:rPr dirty="0"/>
              <a:t>Mocks are mostly created by using a library or a mocking framework like Mockito, </a:t>
            </a:r>
            <a:r>
              <a:rPr dirty="0" err="1"/>
              <a:t>JMock</a:t>
            </a:r>
            <a:r>
              <a:rPr dirty="0"/>
              <a:t>, and </a:t>
            </a:r>
            <a:r>
              <a:rPr dirty="0" err="1"/>
              <a:t>EasyMock</a:t>
            </a:r>
            <a:r>
              <a:rPr dirty="0"/>
              <a:t>. It is used for testing a large suite of tests where stubs are not sufficient.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noRot="1" noChangeAspect="1"/>
          </p:cNvSpPr>
          <p:nvPr>
            <p:ph type="sldImg"/>
          </p:nvPr>
        </p:nvSpPr>
        <p:spPr>
          <a:xfrm>
            <a:off x="381000" y="685800"/>
            <a:ext cx="6096000" cy="3429000"/>
          </a:xfrm>
          <a:prstGeom prst="rect">
            <a:avLst/>
          </a:prstGeom>
        </p:spPr>
        <p:txBody>
          <a:bodyPr/>
          <a:lstStyle/>
          <a:p>
            <a:endParaRPr/>
          </a:p>
        </p:txBody>
      </p:sp>
      <p:sp>
        <p:nvSpPr>
          <p:cNvPr id="374" name="Shape 374"/>
          <p:cNvSpPr>
            <a:spLocks noGrp="1"/>
          </p:cNvSpPr>
          <p:nvPr>
            <p:ph type="body" sz="quarter" idx="1"/>
          </p:nvPr>
        </p:nvSpPr>
        <p:spPr>
          <a:prstGeom prst="rect">
            <a:avLst/>
          </a:prstGeom>
        </p:spPr>
        <p:txBody>
          <a:bodyPr/>
          <a:lstStyle/>
          <a:p>
            <a:pPr defTabSz="914400">
              <a:defRPr sz="1200"/>
            </a:pPr>
            <a:r>
              <a:rPr dirty="0"/>
              <a:t>There are three main types of module and function mocking in Jest:</a:t>
            </a:r>
            <a:br>
              <a:rPr dirty="0"/>
            </a:br>
            <a:r>
              <a:rPr b="1" dirty="0" err="1"/>
              <a:t>jest.fn</a:t>
            </a:r>
            <a:r>
              <a:rPr b="1" dirty="0"/>
              <a:t>: Mock a function</a:t>
            </a:r>
          </a:p>
          <a:p>
            <a:pPr defTabSz="914400">
              <a:defRPr sz="1200"/>
            </a:pPr>
            <a:r>
              <a:rPr b="1" dirty="0" err="1"/>
              <a:t>jest.mock</a:t>
            </a:r>
            <a:r>
              <a:rPr b="1" dirty="0"/>
              <a:t>: Mock a module</a:t>
            </a:r>
          </a:p>
          <a:p>
            <a:pPr defTabSz="914400">
              <a:defRPr sz="1200"/>
            </a:pPr>
            <a:r>
              <a:rPr b="1" dirty="0" err="1"/>
              <a:t>jest.spyOn</a:t>
            </a:r>
            <a:r>
              <a:rPr b="1" dirty="0"/>
              <a:t>: Spy or mock a function</a:t>
            </a:r>
            <a:br>
              <a:rPr dirty="0"/>
            </a:br>
            <a:r>
              <a:rPr dirty="0"/>
              <a:t>Here is a nice review:</a:t>
            </a:r>
          </a:p>
          <a:p>
            <a:pPr defTabSz="914400">
              <a:defRPr sz="1200"/>
            </a:pPr>
            <a:r>
              <a:rPr dirty="0"/>
              <a:t>https://medium.com/@rickhanlonii/understanding-jest-mocks-f0046c68e53c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xfrm>
            <a:off x="381000" y="685800"/>
            <a:ext cx="6096000" cy="3429000"/>
          </a:xfrm>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pPr defTabSz="914400">
              <a:defRPr sz="1200">
                <a:solidFill>
                  <a:srgbClr val="1D1C1D"/>
                </a:solidFill>
                <a:latin typeface="Slack-Lato"/>
                <a:ea typeface="Slack-Lato"/>
                <a:cs typeface="Slack-Lato"/>
                <a:sym typeface="Slack-Lato"/>
              </a:defRPr>
            </a:pPr>
            <a:r>
              <a:rPr dirty="0"/>
              <a:t>This test will spy on the </a:t>
            </a:r>
            <a:r>
              <a:rPr b="1" dirty="0" err="1">
                <a:solidFill>
                  <a:srgbClr val="000000"/>
                </a:solidFill>
                <a:latin typeface="+mj-lt"/>
                <a:ea typeface="+mj-ea"/>
                <a:cs typeface="+mj-cs"/>
                <a:sym typeface="Calibri"/>
              </a:rPr>
              <a:t>getInstance</a:t>
            </a:r>
            <a:r>
              <a:rPr dirty="0"/>
              <a:t> method of </a:t>
            </a:r>
            <a:r>
              <a:rPr dirty="0" err="1">
                <a:solidFill>
                  <a:srgbClr val="000000"/>
                </a:solidFill>
                <a:latin typeface="+mj-lt"/>
                <a:ea typeface="+mj-ea"/>
                <a:cs typeface="+mj-cs"/>
                <a:sym typeface="Calibri"/>
              </a:rPr>
              <a:t>CoveyTownsStore</a:t>
            </a:r>
            <a:r>
              <a:rPr dirty="0"/>
              <a:t>, always returning a mock instance. Then, whenever </a:t>
            </a:r>
            <a:r>
              <a:rPr b="1" dirty="0" err="1">
                <a:solidFill>
                  <a:srgbClr val="000000"/>
                </a:solidFill>
                <a:latin typeface="+mj-lt"/>
                <a:ea typeface="+mj-ea"/>
                <a:cs typeface="+mj-cs"/>
                <a:sym typeface="Calibri"/>
              </a:rPr>
              <a:t>getControllerForTown</a:t>
            </a:r>
            <a:r>
              <a:rPr dirty="0"/>
              <a:t> is called, it will always return a mock </a:t>
            </a:r>
            <a:r>
              <a:rPr dirty="0" err="1">
                <a:solidFill>
                  <a:srgbClr val="000000"/>
                </a:solidFill>
                <a:latin typeface="+mj-lt"/>
                <a:ea typeface="+mj-ea"/>
                <a:cs typeface="+mj-cs"/>
                <a:sym typeface="Calibri"/>
              </a:rPr>
              <a:t>CoveyTownController</a:t>
            </a:r>
            <a:r>
              <a:rPr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pPr defTabSz="914400">
              <a:defRPr sz="1200">
                <a:solidFill>
                  <a:srgbClr val="1D1C1D"/>
                </a:solidFill>
                <a:latin typeface="Slack-Lato"/>
                <a:ea typeface="Slack-Lato"/>
                <a:cs typeface="Slack-Lato"/>
                <a:sym typeface="Slack-Lato"/>
              </a:defRPr>
            </a:pPr>
            <a:r>
              <a:t>The test checks to see that </a:t>
            </a:r>
            <a:r>
              <a:rPr>
                <a:solidFill>
                  <a:srgbClr val="000000"/>
                </a:solidFill>
                <a:latin typeface="+mj-lt"/>
                <a:ea typeface="+mj-ea"/>
                <a:cs typeface="+mj-cs"/>
                <a:sym typeface="Calibri"/>
              </a:rPr>
              <a:t>conversationAreaCreateHandler</a:t>
            </a:r>
            <a:r>
              <a:t> does NOT call </a:t>
            </a:r>
            <a:r>
              <a:rPr>
                <a:solidFill>
                  <a:srgbClr val="000000"/>
                </a:solidFill>
                <a:latin typeface="+mj-lt"/>
                <a:ea typeface="+mj-ea"/>
                <a:cs typeface="+mj-cs"/>
                <a:sym typeface="Calibri"/>
              </a:rPr>
              <a:t>addConversationArea</a:t>
            </a:r>
            <a:r>
              <a:t> if the session token is invalid, which it simulates by mocking a return value of </a:t>
            </a:r>
            <a:r>
              <a:rPr>
                <a:solidFill>
                  <a:srgbClr val="000000"/>
                </a:solidFill>
                <a:latin typeface="+mj-lt"/>
                <a:ea typeface="+mj-ea"/>
                <a:cs typeface="+mj-cs"/>
                <a:sym typeface="Calibri"/>
              </a:rPr>
              <a:t>undefined</a:t>
            </a:r>
            <a:r>
              <a:t> for </a:t>
            </a:r>
            <a:r>
              <a:rPr>
                <a:solidFill>
                  <a:srgbClr val="000000"/>
                </a:solidFill>
                <a:latin typeface="+mj-lt"/>
                <a:ea typeface="+mj-ea"/>
                <a:cs typeface="+mj-cs"/>
                <a:sym typeface="Calibri"/>
              </a:rPr>
              <a:t>getSessionByToken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noRot="1" noChangeAspect="1"/>
          </p:cNvSpPr>
          <p:nvPr>
            <p:ph type="sldImg"/>
          </p:nvPr>
        </p:nvSpPr>
        <p:spPr>
          <a:prstGeom prst="rect">
            <a:avLst/>
          </a:prstGeom>
        </p:spPr>
        <p:txBody>
          <a:bodyPr/>
          <a:lstStyle/>
          <a:p>
            <a:endParaRPr/>
          </a:p>
        </p:txBody>
      </p:sp>
      <p:sp>
        <p:nvSpPr>
          <p:cNvPr id="401" name="Shape 401"/>
          <p:cNvSpPr>
            <a:spLocks noGrp="1"/>
          </p:cNvSpPr>
          <p:nvPr>
            <p:ph type="body" sz="quarter" idx="1"/>
          </p:nvPr>
        </p:nvSpPr>
        <p:spPr>
          <a:prstGeom prst="rect">
            <a:avLst/>
          </a:prstGeom>
        </p:spPr>
        <p:txBody>
          <a:bodyPr/>
          <a:lstStyle/>
          <a:p>
            <a:pPr defTabSz="914400">
              <a:defRPr sz="1200" b="1"/>
            </a:pPr>
            <a:r>
              <a:rPr dirty="0"/>
              <a:t>Fake</a:t>
            </a:r>
            <a:r>
              <a:rPr b="0" dirty="0"/>
              <a:t> objects actually have working implementations, but usually take some shortcut which makes them not suitable for production (an in memory database is a good example).</a:t>
            </a:r>
          </a:p>
          <a:p>
            <a:pPr defTabSz="914400">
              <a:defRPr sz="1200"/>
            </a:pPr>
            <a:r>
              <a:rPr dirty="0"/>
              <a:t>A fake is a simpler implementation of real objects.</a:t>
            </a:r>
          </a:p>
          <a:p>
            <a:pPr defTabSz="914400">
              <a:defRPr sz="1200"/>
            </a:pPr>
            <a:r>
              <a:rPr dirty="0"/>
              <a:t>Fakes are used when we want to test an infrastructural class, in other words, fakes are for the classes which are beyond our application limit (repositories or queues, for example).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rPr lang="en-US" dirty="0"/>
              <a:t>Testing larger systems may get more complicated. How do you automatically check for breaking changes and updates to GUI layout?</a:t>
            </a:r>
          </a:p>
          <a:p>
            <a:r>
              <a:rPr lang="en-US" dirty="0"/>
              <a:t>&lt;</a:t>
            </a:r>
            <a:r>
              <a:rPr dirty="0"/>
              <a:t>Read slide</a:t>
            </a:r>
            <a:r>
              <a:rPr lang="en-US" dirty="0"/>
              <a:t>&gt;</a:t>
            </a:r>
          </a:p>
          <a:p>
            <a:r>
              <a:rPr dirty="0"/>
              <a:t>Example of GUI layout: do we really want to write tests that say that each of the buttons on a page are in the exact same place, and then update those tests when we change the GUI?</a:t>
            </a:r>
          </a:p>
          <a:p>
            <a:r>
              <a:rPr dirty="0"/>
              <a:t>For building a payment processor API like Stripe: how to detect that a change to the implementation or specification of an API call will be “breaking” for any of our clients [who implemented their client based on “how it is now is right” rather than “how the API intended it to be is right”])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“false positive”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For instance, our idea of our server software might actually consist of </a:t>
            </a:r>
            <a:r>
              <a:rPr b="1" dirty="0"/>
              <a:t>multiple processes running </a:t>
            </a:r>
            <a:r>
              <a:rPr dirty="0"/>
              <a:t>in coordination on a single server, which itself might be in a cluster of 100’s of thousands of servers.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r>
              <a:rPr b="1" dirty="0"/>
              <a:t>Capture/replay can also be used as a testing strategy </a:t>
            </a:r>
            <a:r>
              <a:rPr dirty="0"/>
              <a:t>when building large, complex APIs. Consider the case where we are building (your favorite API…stripe/</a:t>
            </a:r>
            <a:r>
              <a:rPr dirty="0" err="1"/>
              <a:t>shopify</a:t>
            </a:r>
            <a:r>
              <a:rPr dirty="0"/>
              <a:t>/</a:t>
            </a:r>
            <a:r>
              <a:rPr dirty="0" err="1"/>
              <a:t>twilio</a:t>
            </a:r>
            <a:r>
              <a:rPr dirty="0"/>
              <a:t>/</a:t>
            </a:r>
            <a:r>
              <a:rPr dirty="0" err="1"/>
              <a:t>linkedin</a:t>
            </a:r>
            <a:r>
              <a:rPr dirty="0"/>
              <a:t>/Facebook/whatever). We do our best to specify clearly what clients should expect of our API. However, it is surely impossible to specify all possible behaviors, and clients may rely on invalid assumptions about our specification.</a:t>
            </a:r>
          </a:p>
          <a:p>
            <a:endParaRPr dirty="0"/>
          </a:p>
          <a:p>
            <a:r>
              <a:rPr dirty="0"/>
              <a:t>Hence, it’s often extremely important, as the developer of that API, to </a:t>
            </a:r>
            <a:r>
              <a:rPr b="1" dirty="0"/>
              <a:t>test for and detect breaking changes before making a release</a:t>
            </a:r>
            <a:r>
              <a:rPr dirty="0"/>
              <a:t>. If your biggest clients are going to have a problem using the new version of your API, you should probably detect this and let them know, before they are the ones who figure it out.</a:t>
            </a:r>
          </a:p>
          <a:p>
            <a:endParaRPr dirty="0"/>
          </a:p>
          <a:p>
            <a:r>
              <a:rPr dirty="0"/>
              <a:t>With this approach, we create, effectively, </a:t>
            </a:r>
            <a:r>
              <a:rPr b="1" dirty="0"/>
              <a:t>a mock for all (or some) of our clients by capturing all of the requests and responses. </a:t>
            </a:r>
            <a:r>
              <a:rPr dirty="0"/>
              <a:t>We can then replay that API traffic against the new version of our API under development to detect breaking changes.</a:t>
            </a:r>
          </a:p>
          <a:p>
            <a:endParaRPr dirty="0"/>
          </a:p>
          <a:p>
            <a:r>
              <a:rPr dirty="0"/>
              <a:t>Of course, replaying API traffic might have some side-effects, too (imagine replaying the traffic of a payment processor, and in doing so making duplicate payments!). Doing this well requires a complex testing environment, where we might also have other mocks that isolate this testing environment from all of the production services.</a:t>
            </a:r>
            <a:endParaRPr lang="en-US" dirty="0"/>
          </a:p>
          <a:p>
            <a:endParaRPr lang="en-US" dirty="0"/>
          </a:p>
          <a:p>
            <a:pPr algn="l" defTabSz="4876678">
              <a:defRPr sz="4400">
                <a:latin typeface="Helvetica Neue"/>
                <a:ea typeface="Helvetica Neue"/>
                <a:cs typeface="Helvetica Neue"/>
                <a:sym typeface="Helvetica Neue"/>
              </a:defRPr>
            </a:pPr>
            <a:r>
              <a:rPr lang="en-US" dirty="0"/>
              <a:t>Example: </a:t>
            </a:r>
            <a:r>
              <a:rPr lang="en-US" dirty="0" err="1"/>
              <a:t>TradeWeb</a:t>
            </a:r>
            <a:r>
              <a:rPr lang="en-US" dirty="0"/>
              <a:t> </a:t>
            </a:r>
            <a:r>
              <a:rPr lang="en-US" dirty="0" err="1"/>
              <a:t>ReplayService</a:t>
            </a:r>
            <a:r>
              <a:rPr lang="en-US" dirty="0"/>
              <a:t>™: a testing platform for financial market data applications</a:t>
            </a:r>
          </a:p>
          <a:p>
            <a:pPr marL="0" marR="0" lvl="0" indent="0" algn="l" defTabSz="4876678" eaLnBrk="1" fontAlgn="auto" latinLnBrk="0" hangingPunct="1">
              <a:lnSpc>
                <a:spcPct val="100000"/>
              </a:lnSpc>
              <a:spcBef>
                <a:spcPts val="0"/>
              </a:spcBef>
              <a:spcAft>
                <a:spcPts val="0"/>
              </a:spcAft>
              <a:buClrTx/>
              <a:buSzTx/>
              <a:buFontTx/>
              <a:buNone/>
              <a:tabLst/>
              <a:defRPr sz="4400">
                <a:latin typeface="Helvetica Neue"/>
                <a:ea typeface="Helvetica Neue"/>
                <a:cs typeface="Helvetica Neue"/>
                <a:sym typeface="Helvetica Neue"/>
              </a:defRPr>
            </a:pPr>
            <a:r>
              <a:rPr lang="en-US" dirty="0"/>
              <a:t>Originally a product of Thomson Reuters (data provider), then spun off to </a:t>
            </a:r>
            <a:r>
              <a:rPr lang="en-US" dirty="0" err="1"/>
              <a:t>CodeStreet</a:t>
            </a:r>
            <a:r>
              <a:rPr lang="en-US" dirty="0"/>
              <a:t>, then acquired by </a:t>
            </a:r>
            <a:r>
              <a:rPr lang="en-US" dirty="0" err="1"/>
              <a:t>TradeWeb</a:t>
            </a:r>
            <a:br>
              <a:rPr lang="en-US" dirty="0"/>
            </a:br>
            <a:r>
              <a:rPr lang="en-US" u="sng" dirty="0">
                <a:noFill/>
              </a:rPr>
              <a:t>https://www.tradeweb.com/our-markets/data--reporting/replay-service/</a:t>
            </a:r>
          </a:p>
          <a:p>
            <a:pPr algn="l" defTabSz="4876678">
              <a:defRPr sz="4400">
                <a:latin typeface="Helvetica Neue"/>
                <a:ea typeface="Helvetica Neue"/>
                <a:cs typeface="Helvetica Neue"/>
                <a:sym typeface="Helvetica Neue"/>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lvl1pPr defTabSz="914400">
              <a:defRPr sz="1200"/>
            </a:lvl1pPr>
          </a:lstStyle>
          <a:p>
            <a:r>
              <a:t>&lt;read slide&gt; takeaway is that we want to have our pyramid, still have some end-to-end tests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Or, maybe our focus is on testing the </a:t>
            </a:r>
            <a:r>
              <a:rPr b="1" dirty="0"/>
              <a:t>end-to-end behavior of an entire product</a:t>
            </a:r>
            <a:r>
              <a:rPr dirty="0"/>
              <a:t>, which is composed of many classes running in many processes on many servers. As you can see, the scope of integration tests can grow enormously.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The lens that we will use to discuss testing strategies for large systems is “test size,” a strategy used within Google: classify tests into a size and encourage engineers to always write the smallest possible test for a given piece of functionality. </a:t>
            </a:r>
            <a:br>
              <a:rPr lang="en-US" dirty="0"/>
            </a:br>
            <a:r>
              <a:rPr dirty="0"/>
              <a:t>Test size is </a:t>
            </a:r>
            <a:r>
              <a:rPr lang="en-US" dirty="0"/>
              <a:t>based on </a:t>
            </a:r>
            <a:r>
              <a:rPr dirty="0"/>
              <a:t>what it </a:t>
            </a:r>
            <a:r>
              <a:rPr u="sng" dirty="0"/>
              <a:t>is allowed to do</a:t>
            </a:r>
            <a:r>
              <a:rPr dirty="0"/>
              <a:t>, and how many </a:t>
            </a:r>
            <a:r>
              <a:rPr u="sng" dirty="0"/>
              <a:t>resources it consumes</a:t>
            </a:r>
            <a:r>
              <a:rPr dirty="0"/>
              <a:t>. </a:t>
            </a:r>
            <a:endParaRPr lang="en-US" dirty="0"/>
          </a:p>
          <a:p>
            <a:r>
              <a:rPr b="1" dirty="0"/>
              <a:t>small </a:t>
            </a:r>
            <a:r>
              <a:rPr dirty="0"/>
              <a:t>tests run in a single process, </a:t>
            </a:r>
            <a:r>
              <a:rPr b="1" dirty="0"/>
              <a:t>medium </a:t>
            </a:r>
            <a:r>
              <a:rPr dirty="0"/>
              <a:t>tests run on a single machine, and </a:t>
            </a:r>
            <a:r>
              <a:rPr b="1" dirty="0"/>
              <a:t>large </a:t>
            </a:r>
            <a:r>
              <a:rPr dirty="0"/>
              <a:t>tests run wherever they want. </a:t>
            </a:r>
            <a:br>
              <a:rPr lang="en-US" dirty="0"/>
            </a:br>
            <a:r>
              <a:rPr dirty="0"/>
              <a:t>Small tests, regardless of the scope, are almost always faster and more reliable than tests that involve more infrastructure or consume more resources. More can go wrong if you have to spin up entire VMs in the middle of your test.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Small tests are structured to be </a:t>
            </a:r>
            <a:r>
              <a:rPr b="1" dirty="0"/>
              <a:t>fastest, most reliable</a:t>
            </a:r>
            <a:r>
              <a:rPr dirty="0"/>
              <a:t>. This becomes important if you want to run your tests a lot, like if you have ten thousand developers running tests 24/7. Similar to traditional unit/</a:t>
            </a:r>
          </a:p>
          <a:p>
            <a:pPr defTabSz="457200">
              <a:lnSpc>
                <a:spcPct val="117999"/>
              </a:lnSpc>
              <a:defRPr sz="2200">
                <a:latin typeface="Helvetica Neue"/>
                <a:ea typeface="Helvetica Neue"/>
                <a:cs typeface="Helvetica Neue"/>
                <a:sym typeface="Helvetica Neue"/>
              </a:defRPr>
            </a:pPr>
            <a:r>
              <a:rPr dirty="0"/>
              <a:t>Medium can do lots of stuff, but note importance of </a:t>
            </a:r>
            <a:r>
              <a:rPr b="1" dirty="0"/>
              <a:t>not connecting to other servers</a:t>
            </a:r>
            <a:r>
              <a:rPr dirty="0"/>
              <a:t>. This is so your entire test is </a:t>
            </a:r>
            <a:r>
              <a:rPr b="1" dirty="0"/>
              <a:t>self contained</a:t>
            </a:r>
            <a:r>
              <a:rPr dirty="0"/>
              <a:t>.</a:t>
            </a:r>
          </a:p>
          <a:p>
            <a:pPr defTabSz="457200">
              <a:lnSpc>
                <a:spcPct val="117999"/>
              </a:lnSpc>
              <a:defRPr sz="2200">
                <a:latin typeface="Helvetica Neue"/>
                <a:ea typeface="Helvetica Neue"/>
                <a:cs typeface="Helvetica Neue"/>
                <a:sym typeface="Helvetica Neue"/>
              </a:defRPr>
            </a:pPr>
            <a:r>
              <a:rPr dirty="0"/>
              <a:t>Large is everything else. These can be </a:t>
            </a:r>
            <a:r>
              <a:rPr b="1" dirty="0"/>
              <a:t>slowest to run and most fragile</a:t>
            </a:r>
            <a:r>
              <a:rPr dirty="0"/>
              <a:t>. Imagine you are testing connecting to a remote server, and sometimes it’s slow, or the canonical distributed systems example of an intern tripping over a cable. So, speaking of fragile.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lvl1pPr defTabSz="914400">
              <a:defRPr sz="1200"/>
            </a:lvl1pPr>
          </a:lstStyle>
          <a:p>
            <a:r>
              <a:rPr dirty="0"/>
              <a:t>Typically we talk about </a:t>
            </a:r>
            <a:r>
              <a:rPr b="1" dirty="0"/>
              <a:t>this ice cream cone </a:t>
            </a:r>
            <a:r>
              <a:rPr dirty="0"/>
              <a:t>where we have a lot of a lot of manual tests, and then some automatic automated tests specifically related to GUI and then some integration tests and unit tests. The book that we mentioned earlier, software engineering at Google, recommends a different paradigm. It recommends that about 80% of your testing should be focused on unit testing and then about 15% on integration testing and then about 5% on end to end testing (what is known as system level testing).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381000" y="685800"/>
            <a:ext cx="6096000" cy="3429000"/>
          </a:xfrm>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lvl1pPr defTabSz="914400">
              <a:defRPr sz="1200"/>
            </a:lvl1pPr>
          </a:lstStyle>
          <a:p>
            <a:r>
              <a:rPr lang="en-US" dirty="0"/>
              <a:t>Let’s talk about some of the </a:t>
            </a:r>
            <a:r>
              <a:rPr lang="en-US" b="1" dirty="0"/>
              <a:t>complexities</a:t>
            </a:r>
            <a:r>
              <a:rPr lang="en-US" dirty="0"/>
              <a:t> of larger systems</a:t>
            </a:r>
          </a:p>
          <a:p>
            <a:r>
              <a:rPr dirty="0"/>
              <a:t>&lt;read slide&gt;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r>
              <a:rPr dirty="0"/>
              <a:t>The overall approach to build small tests for large systems is to use a “test double”. Test doubles </a:t>
            </a:r>
            <a:r>
              <a:rPr b="1" dirty="0"/>
              <a:t>replace uncontrollable </a:t>
            </a:r>
            <a:r>
              <a:rPr dirty="0"/>
              <a:t>pieces of the environment with something that we can control.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pPr defTabSz="914400">
              <a:defRPr sz="1200"/>
            </a:pPr>
            <a:r>
              <a:rPr dirty="0"/>
              <a:t>Doubles are things that </a:t>
            </a:r>
            <a:r>
              <a:rPr b="1" dirty="0"/>
              <a:t>look like the real thing </a:t>
            </a:r>
            <a:r>
              <a:rPr dirty="0"/>
              <a:t>but they are not real.</a:t>
            </a:r>
          </a:p>
          <a:p>
            <a:pPr defTabSz="914400">
              <a:defRPr sz="1200"/>
            </a:pPr>
            <a:r>
              <a:rPr dirty="0"/>
              <a:t>If you are working on a system which sends an email to customer after an operation, how will you test it? Instead of sending a real email every time you test, you can use doubles (i.e., a </a:t>
            </a:r>
            <a:r>
              <a:rPr b="1" dirty="0"/>
              <a:t>mock mail service</a:t>
            </a:r>
            <a:r>
              <a:rPr dirty="0"/>
              <a:t>)</a:t>
            </a:r>
          </a:p>
          <a:p>
            <a:pPr defTabSz="914400">
              <a:defRPr sz="1200"/>
            </a:pPr>
            <a:r>
              <a:rPr dirty="0"/>
              <a:t>One way to say this is: you need test doubles when you code (or function) has side effects.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1676400" y="730250"/>
            <a:ext cx="21031200" cy="2651126"/>
          </a:xfrm>
          <a:prstGeom prst="rect">
            <a:avLst/>
          </a:prstGeom>
        </p:spPr>
        <p:txBody>
          <a:bodyPr/>
          <a:lstStyle/>
          <a:p>
            <a:r>
              <a:t>Title Text</a:t>
            </a:r>
          </a:p>
        </p:txBody>
      </p:sp>
      <p:sp>
        <p:nvSpPr>
          <p:cNvPr id="43"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 name="Straight Connector 8"/>
          <p:cNvSpPr/>
          <p:nvPr/>
        </p:nvSpPr>
        <p:spPr>
          <a:xfrm>
            <a:off x="1676400" y="338137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bmp"/><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bmp"/><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jestjs.io/docs/mock-function-ap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radeweb.com/our-markets/data--reporting/replay-servi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artinfowler.com/articles/mocksArentStub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ctrTitle"/>
          </p:nvPr>
        </p:nvSpPr>
        <p:spPr>
          <a:xfrm>
            <a:off x="1078519" y="1330325"/>
            <a:ext cx="21629080" cy="3533906"/>
          </a:xfrm>
          <a:prstGeom prst="rect">
            <a:avLst/>
          </a:prstGeom>
        </p:spPr>
        <p:txBody>
          <a:bodyPr/>
          <a:lstStyle/>
          <a:p>
            <a:r>
              <a:rPr dirty="0"/>
              <a:t>CS 4530: Fundamentals of Software Engineering</a:t>
            </a:r>
            <a:br>
              <a:rPr dirty="0"/>
            </a:br>
            <a:br>
              <a:rPr dirty="0"/>
            </a:br>
            <a:r>
              <a:rPr dirty="0"/>
              <a:t>Module 12</a:t>
            </a:r>
            <a:r>
              <a:rPr lang="en-US" dirty="0"/>
              <a:t>:</a:t>
            </a:r>
            <a:r>
              <a:rPr dirty="0"/>
              <a:t> Designing Tests for Large Systems</a:t>
            </a:r>
          </a:p>
        </p:txBody>
      </p:sp>
      <p:sp>
        <p:nvSpPr>
          <p:cNvPr id="137" name="Subtitle 7"/>
          <p:cNvSpPr txBox="1">
            <a:spLocks noGrp="1"/>
          </p:cNvSpPr>
          <p:nvPr>
            <p:ph type="subTitle" sz="half" idx="1"/>
          </p:nvPr>
        </p:nvSpPr>
        <p:spPr>
          <a:xfrm>
            <a:off x="1078520" y="6475655"/>
            <a:ext cx="20257480" cy="3311523"/>
          </a:xfrm>
          <a:prstGeom prst="rect">
            <a:avLst/>
          </a:prstGeom>
        </p:spPr>
        <p:txBody>
          <a:bodyPr/>
          <a:lstStyle/>
          <a:p>
            <a:pPr>
              <a:lnSpc>
                <a:spcPct val="100000"/>
              </a:lnSpc>
              <a:defRPr sz="4800"/>
            </a:pPr>
            <a:r>
              <a:t>Jonathan Bell, Adeel Bhutta, Mitch Wand</a:t>
            </a:r>
          </a:p>
          <a:p>
            <a:pPr>
              <a:lnSpc>
                <a:spcPct val="100000"/>
              </a:lnSpc>
              <a:defRPr sz="4800"/>
            </a:pPr>
            <a:r>
              <a:t>Khoury College of Computer Sciences</a:t>
            </a:r>
          </a:p>
        </p:txBody>
      </p:sp>
      <p:sp>
        <p:nvSpPr>
          <p:cNvPr id="138"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139" name="Rectangle 2"/>
          <p:cNvSpPr txBox="1"/>
          <p:nvPr/>
        </p:nvSpPr>
        <p:spPr>
          <a:xfrm>
            <a:off x="1502899" y="11739342"/>
            <a:ext cx="12009121"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a:solidFill>
                  <a:srgbClr val="5C5962"/>
                </a:solidFill>
              </a:defRPr>
            </a:pPr>
            <a:r>
              <a:t>© 2022 Released under the </a:t>
            </a:r>
            <a:r>
              <a:rPr u="sng">
                <a:solidFill>
                  <a:srgbClr val="0563C1"/>
                </a:solidFill>
                <a:uFill>
                  <a:solidFill>
                    <a:srgbClr val="0563C1"/>
                  </a:solidFill>
                </a:uFill>
                <a:hlinkClick r:id="rId2"/>
              </a:rPr>
              <a:t>CC BY-SA</a:t>
            </a:r>
            <a:r>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reeform 26"/>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55" name="Freeform 23"/>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258" name="Freeform 21"/>
          <p:cNvGrpSpPr/>
          <p:nvPr/>
        </p:nvGrpSpPr>
        <p:grpSpPr>
          <a:xfrm>
            <a:off x="14026953" y="3067663"/>
            <a:ext cx="9776944" cy="7020233"/>
            <a:chOff x="0" y="0"/>
            <a:chExt cx="9776942" cy="7020231"/>
          </a:xfrm>
        </p:grpSpPr>
        <p:sp>
          <p:nvSpPr>
            <p:cNvPr id="256" name="Line"/>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57" name="Mo"/>
            <p:cNvSpPr txBox="1"/>
            <p:nvPr/>
          </p:nvSpPr>
          <p:spPr>
            <a:xfrm>
              <a:off x="104140" y="3189728"/>
              <a:ext cx="9568662" cy="6407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xfrm>
            <a:off x="1676400" y="0"/>
            <a:ext cx="21031200" cy="2651126"/>
          </a:xfrm>
          <a:prstGeom prst="rect">
            <a:avLst/>
          </a:prstGeom>
        </p:spPr>
        <p:txBody>
          <a:bodyPr/>
          <a:lstStyle>
            <a:lvl1pPr defTabSz="1737360">
              <a:defRPr sz="8360"/>
            </a:lvl1pPr>
          </a:lstStyle>
          <a:p>
            <a:r>
              <a:t>Test Doubles replace uncontrollable pieces of the environment</a:t>
            </a:r>
          </a:p>
        </p:txBody>
      </p:sp>
      <p:sp>
        <p:nvSpPr>
          <p:cNvPr id="260" name="Slide Number Placeholder 2"/>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grpSp>
        <p:nvGrpSpPr>
          <p:cNvPr id="265" name="Cloud 3"/>
          <p:cNvGrpSpPr/>
          <p:nvPr/>
        </p:nvGrpSpPr>
        <p:grpSpPr>
          <a:xfrm>
            <a:off x="15388418" y="3651485"/>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defRPr sz="4800"/>
              </a:pPr>
              <a:r>
                <a:t>Network</a:t>
              </a:r>
              <a:endParaRPr>
                <a:solidFill>
                  <a:srgbClr val="FFFFFF"/>
                </a:solidFill>
              </a:endParaRPr>
            </a:p>
            <a:p>
              <a:pPr>
                <a:defRPr sz="4800"/>
              </a:pPr>
              <a:r>
                <a:t>Resources</a:t>
              </a:r>
            </a:p>
          </p:txBody>
        </p:sp>
      </p:grpSp>
      <p:grpSp>
        <p:nvGrpSpPr>
          <p:cNvPr id="271" name="Can 4"/>
          <p:cNvGrpSpPr/>
          <p:nvPr/>
        </p:nvGrpSpPr>
        <p:grpSpPr>
          <a:xfrm>
            <a:off x="9438965" y="8213215"/>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282689" y="1055330"/>
              <a:ext cx="3092222"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t>Business Logic</a:t>
              </a:r>
            </a:p>
          </p:txBody>
        </p:sp>
      </p:grpSp>
      <p:grpSp>
        <p:nvGrpSpPr>
          <p:cNvPr id="278" name="Smiley Face 6"/>
          <p:cNvGrpSpPr/>
          <p:nvPr/>
        </p:nvGrpSpPr>
        <p:grpSpPr>
          <a:xfrm>
            <a:off x="4837472" y="455407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a:off x="13109265" y="5472844"/>
            <a:ext cx="2276649" cy="5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a:off x="11267765" y="7297271"/>
            <a:ext cx="1" cy="1374781"/>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6666272" y="5432171"/>
            <a:ext cx="2772695" cy="36301"/>
          </a:xfrm>
          <a:prstGeom prst="line">
            <a:avLst/>
          </a:prstGeom>
          <a:ln w="127000">
            <a:solidFill>
              <a:schemeClr val="accent1"/>
            </a:solidFill>
            <a:miter/>
            <a:headEnd type="triangle"/>
            <a:tailEnd type="triangle"/>
          </a:ln>
        </p:spPr>
        <p:txBody>
          <a:bodyPr tIns="91439" bIns="91439"/>
          <a:lstStyle/>
          <a:p>
            <a:endParaRPr/>
          </a:p>
        </p:txBody>
      </p:sp>
      <p:sp>
        <p:nvSpPr>
          <p:cNvPr id="282" name="TextBox 22"/>
          <p:cNvSpPr txBox="1"/>
          <p:nvPr/>
        </p:nvSpPr>
        <p:spPr>
          <a:xfrm>
            <a:off x="19352832" y="8214239"/>
            <a:ext cx="3776684" cy="7976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800">
                <a:solidFill>
                  <a:schemeClr val="accent6"/>
                </a:solidFill>
              </a:defRPr>
            </a:lvl1pPr>
          </a:lstStyle>
          <a:p>
            <a:r>
              <a:t>Mock network</a:t>
            </a:r>
          </a:p>
        </p:txBody>
      </p:sp>
      <p:sp>
        <p:nvSpPr>
          <p:cNvPr id="283" name="TextBox 24"/>
          <p:cNvSpPr txBox="1"/>
          <p:nvPr/>
        </p:nvSpPr>
        <p:spPr>
          <a:xfrm>
            <a:off x="13523590" y="12506421"/>
            <a:ext cx="3754061" cy="7976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800">
                <a:solidFill>
                  <a:schemeClr val="accent6"/>
                </a:solidFill>
              </a:defRPr>
            </a:lvl1pPr>
          </a:lstStyle>
          <a:p>
            <a:r>
              <a:t>Fake Database</a:t>
            </a:r>
          </a:p>
        </p:txBody>
      </p:sp>
      <p:sp>
        <p:nvSpPr>
          <p:cNvPr id="284" name="TextBox 29"/>
          <p:cNvSpPr txBox="1"/>
          <p:nvPr/>
        </p:nvSpPr>
        <p:spPr>
          <a:xfrm>
            <a:off x="2419430" y="7841063"/>
            <a:ext cx="3479920" cy="7976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800">
                <a:solidFill>
                  <a:schemeClr val="accent6"/>
                </a:solidFill>
              </a:defRPr>
            </a:lvl1pPr>
          </a:lstStyle>
          <a:p>
            <a:r>
              <a:t>Random user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8"/>
                                        </p:tgtEl>
                                        <p:attrNameLst>
                                          <p:attrName>style.visibility</p:attrName>
                                        </p:attrNameLst>
                                      </p:cBhvr>
                                      <p:to>
                                        <p:strVal val="visible"/>
                                      </p:to>
                                    </p:set>
                                    <p:animEffect transition="in" filter="fade">
                                      <p:cBhvr>
                                        <p:cTn id="7" dur="500"/>
                                        <p:tgtEl>
                                          <p:spTgt spid="258"/>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82"/>
                                        </p:tgtEl>
                                        <p:attrNameLst>
                                          <p:attrName>style.visibility</p:attrName>
                                        </p:attrNameLst>
                                      </p:cBhvr>
                                      <p:to>
                                        <p:strVal val="visible"/>
                                      </p:to>
                                    </p:set>
                                    <p:anim calcmode="lin" valueType="num">
                                      <p:cBhvr>
                                        <p:cTn id="11" dur="500" fill="hold"/>
                                        <p:tgtEl>
                                          <p:spTgt spid="282"/>
                                        </p:tgtEl>
                                        <p:attrNameLst>
                                          <p:attrName>ppt_x</p:attrName>
                                        </p:attrNameLst>
                                      </p:cBhvr>
                                      <p:tavLst>
                                        <p:tav tm="0">
                                          <p:val>
                                            <p:strVal val="#ppt_x"/>
                                          </p:val>
                                        </p:tav>
                                        <p:tav tm="100000">
                                          <p:val>
                                            <p:strVal val="#ppt_x"/>
                                          </p:val>
                                        </p:tav>
                                      </p:tavLst>
                                    </p:anim>
                                    <p:anim calcmode="lin" valueType="num">
                                      <p:cBhvr>
                                        <p:cTn id="12"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255"/>
                                        </p:tgtEl>
                                        <p:attrNameLst>
                                          <p:attrName>style.visibility</p:attrName>
                                        </p:attrNameLst>
                                      </p:cBhvr>
                                      <p:to>
                                        <p:strVal val="visible"/>
                                      </p:to>
                                    </p:set>
                                    <p:animEffect transition="in" filter="fade">
                                      <p:cBhvr>
                                        <p:cTn id="17" dur="500"/>
                                        <p:tgtEl>
                                          <p:spTgt spid="255"/>
                                        </p:tgtEl>
                                      </p:cBhvr>
                                    </p:animEffect>
                                  </p:childTnLst>
                                </p:cTn>
                              </p:par>
                            </p:childTnLst>
                          </p:cTn>
                        </p:par>
                        <p:par>
                          <p:cTn id="18" fill="hold">
                            <p:stCondLst>
                              <p:cond delay="500"/>
                            </p:stCondLst>
                            <p:childTnLst>
                              <p:par>
                                <p:cTn id="19" presetID="2" presetClass="entr" presetSubtype="4" fill="hold" grpId="4" nodeType="afterEffect">
                                  <p:stCondLst>
                                    <p:cond delay="0"/>
                                  </p:stCondLst>
                                  <p:iterate>
                                    <p:tmAbs val="0"/>
                                  </p:iterate>
                                  <p:childTnLst>
                                    <p:set>
                                      <p:cBhvr>
                                        <p:cTn id="20" fill="hold"/>
                                        <p:tgtEl>
                                          <p:spTgt spid="283"/>
                                        </p:tgtEl>
                                        <p:attrNameLst>
                                          <p:attrName>style.visibility</p:attrName>
                                        </p:attrNameLst>
                                      </p:cBhvr>
                                      <p:to>
                                        <p:strVal val="visible"/>
                                      </p:to>
                                    </p:set>
                                    <p:anim calcmode="lin" valueType="num">
                                      <p:cBhvr>
                                        <p:cTn id="21" dur="500" fill="hold"/>
                                        <p:tgtEl>
                                          <p:spTgt spid="283"/>
                                        </p:tgtEl>
                                        <p:attrNameLst>
                                          <p:attrName>ppt_x</p:attrName>
                                        </p:attrNameLst>
                                      </p:cBhvr>
                                      <p:tavLst>
                                        <p:tav tm="0">
                                          <p:val>
                                            <p:strVal val="#ppt_x"/>
                                          </p:val>
                                        </p:tav>
                                        <p:tav tm="100000">
                                          <p:val>
                                            <p:strVal val="#ppt_x"/>
                                          </p:val>
                                        </p:tav>
                                      </p:tavLst>
                                    </p:anim>
                                    <p:anim calcmode="lin" valueType="num">
                                      <p:cBhvr>
                                        <p:cTn id="22" dur="500" fill="hold"/>
                                        <p:tgtEl>
                                          <p:spTgt spid="28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254"/>
                                        </p:tgtEl>
                                        <p:attrNameLst>
                                          <p:attrName>style.visibility</p:attrName>
                                        </p:attrNameLst>
                                      </p:cBhvr>
                                      <p:to>
                                        <p:strVal val="visible"/>
                                      </p:to>
                                    </p:set>
                                    <p:animEffect transition="in" filter="fade">
                                      <p:cBhvr>
                                        <p:cTn id="27" dur="500"/>
                                        <p:tgtEl>
                                          <p:spTgt spid="254"/>
                                        </p:tgtEl>
                                      </p:cBhvr>
                                    </p:animEffect>
                                  </p:childTnLst>
                                </p:cTn>
                              </p:par>
                            </p:childTnLst>
                          </p:cTn>
                        </p:par>
                        <p:par>
                          <p:cTn id="28" fill="hold">
                            <p:stCondLst>
                              <p:cond delay="500"/>
                            </p:stCondLst>
                            <p:childTnLst>
                              <p:par>
                                <p:cTn id="29" presetID="2" presetClass="entr" presetSubtype="4" fill="hold" grpId="6" nodeType="afterEffect">
                                  <p:stCondLst>
                                    <p:cond delay="0"/>
                                  </p:stCondLst>
                                  <p:iterate>
                                    <p:tmAbs val="0"/>
                                  </p:iterate>
                                  <p:childTnLst>
                                    <p:set>
                                      <p:cBhvr>
                                        <p:cTn id="30" fill="hold"/>
                                        <p:tgtEl>
                                          <p:spTgt spid="284"/>
                                        </p:tgtEl>
                                        <p:attrNameLst>
                                          <p:attrName>style.visibility</p:attrName>
                                        </p:attrNameLst>
                                      </p:cBhvr>
                                      <p:to>
                                        <p:strVal val="visible"/>
                                      </p:to>
                                    </p:set>
                                    <p:anim calcmode="lin" valueType="num">
                                      <p:cBhvr>
                                        <p:cTn id="31" dur="500" fill="hold"/>
                                        <p:tgtEl>
                                          <p:spTgt spid="284"/>
                                        </p:tgtEl>
                                        <p:attrNameLst>
                                          <p:attrName>ppt_x</p:attrName>
                                        </p:attrNameLst>
                                      </p:cBhvr>
                                      <p:tavLst>
                                        <p:tav tm="0">
                                          <p:val>
                                            <p:strVal val="#ppt_x"/>
                                          </p:val>
                                        </p:tav>
                                        <p:tav tm="100000">
                                          <p:val>
                                            <p:strVal val="#ppt_x"/>
                                          </p:val>
                                        </p:tav>
                                      </p:tavLst>
                                    </p:anim>
                                    <p:anim calcmode="lin" valueType="num">
                                      <p:cBhvr>
                                        <p:cTn id="32" dur="500" fill="hold"/>
                                        <p:tgtEl>
                                          <p:spTgt spid="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5" animBg="1" advAuto="0"/>
      <p:bldP spid="255" grpId="3" animBg="1" advAuto="0"/>
      <p:bldP spid="258" grpId="1" animBg="1" advAuto="0"/>
      <p:bldP spid="282" grpId="2" animBg="1" advAuto="0"/>
      <p:bldP spid="283" grpId="4" animBg="1" advAuto="0"/>
      <p:bldP spid="284" grpId="6"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Freeform 26"/>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90" name="Freeform 23"/>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293" name="Freeform 21"/>
          <p:cNvGrpSpPr/>
          <p:nvPr/>
        </p:nvGrpSpPr>
        <p:grpSpPr>
          <a:xfrm>
            <a:off x="14026953" y="3067663"/>
            <a:ext cx="9776944" cy="7020233"/>
            <a:chOff x="0" y="0"/>
            <a:chExt cx="9776942" cy="7020231"/>
          </a:xfrm>
        </p:grpSpPr>
        <p:sp>
          <p:nvSpPr>
            <p:cNvPr id="291" name="Line"/>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92" name="Mo"/>
            <p:cNvSpPr txBox="1"/>
            <p:nvPr/>
          </p:nvSpPr>
          <p:spPr>
            <a:xfrm>
              <a:off x="104140" y="3189728"/>
              <a:ext cx="9568662" cy="6407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94" name="Title 1"/>
          <p:cNvSpPr txBox="1">
            <a:spLocks noGrp="1"/>
          </p:cNvSpPr>
          <p:nvPr>
            <p:ph type="title"/>
          </p:nvPr>
        </p:nvSpPr>
        <p:spPr>
          <a:xfrm>
            <a:off x="1676400" y="0"/>
            <a:ext cx="21031200" cy="2651126"/>
          </a:xfrm>
          <a:prstGeom prst="rect">
            <a:avLst/>
          </a:prstGeom>
        </p:spPr>
        <p:txBody>
          <a:bodyPr/>
          <a:lstStyle/>
          <a:p>
            <a:r>
              <a:t>What are Test Doubles?</a:t>
            </a:r>
          </a:p>
        </p:txBody>
      </p:sp>
      <p:sp>
        <p:nvSpPr>
          <p:cNvPr id="295" name="Slide Number Placeholder 2"/>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grpSp>
        <p:nvGrpSpPr>
          <p:cNvPr id="300" name="Cloud 3"/>
          <p:cNvGrpSpPr/>
          <p:nvPr/>
        </p:nvGrpSpPr>
        <p:grpSpPr>
          <a:xfrm>
            <a:off x="15388418" y="3651485"/>
            <a:ext cx="4701131" cy="3664707"/>
            <a:chOff x="0" y="0"/>
            <a:chExt cx="4701130" cy="3664706"/>
          </a:xfrm>
        </p:grpSpPr>
        <p:grpSp>
          <p:nvGrpSpPr>
            <p:cNvPr id="298" name="Group"/>
            <p:cNvGrpSpPr/>
            <p:nvPr/>
          </p:nvGrpSpPr>
          <p:grpSpPr>
            <a:xfrm>
              <a:off x="0" y="-1"/>
              <a:ext cx="4701131" cy="3664708"/>
              <a:chOff x="0" y="0"/>
              <a:chExt cx="4701130" cy="3664706"/>
            </a:xfrm>
          </p:grpSpPr>
          <p:sp>
            <p:nvSpPr>
              <p:cNvPr id="296"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97"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99"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defRPr sz="4800"/>
              </a:pPr>
              <a:r>
                <a:t>Network</a:t>
              </a:r>
              <a:endParaRPr>
                <a:solidFill>
                  <a:srgbClr val="FFFFFF"/>
                </a:solidFill>
              </a:endParaRPr>
            </a:p>
            <a:p>
              <a:pPr>
                <a:defRPr sz="4800"/>
              </a:pPr>
              <a:r>
                <a:t>Resources</a:t>
              </a:r>
            </a:p>
          </p:txBody>
        </p:sp>
      </p:grpSp>
      <p:grpSp>
        <p:nvGrpSpPr>
          <p:cNvPr id="306" name="Can 4"/>
          <p:cNvGrpSpPr/>
          <p:nvPr/>
        </p:nvGrpSpPr>
        <p:grpSpPr>
          <a:xfrm>
            <a:off x="9438965" y="8213215"/>
            <a:ext cx="3657601" cy="4864609"/>
            <a:chOff x="0" y="0"/>
            <a:chExt cx="3657600" cy="4864608"/>
          </a:xfrm>
        </p:grpSpPr>
        <p:grpSp>
          <p:nvGrpSpPr>
            <p:cNvPr id="304" name="Group"/>
            <p:cNvGrpSpPr/>
            <p:nvPr/>
          </p:nvGrpSpPr>
          <p:grpSpPr>
            <a:xfrm>
              <a:off x="0" y="-1"/>
              <a:ext cx="3657600" cy="4864610"/>
              <a:chOff x="0" y="0"/>
              <a:chExt cx="3657600" cy="4864608"/>
            </a:xfrm>
          </p:grpSpPr>
          <p:sp>
            <p:nvSpPr>
              <p:cNvPr id="301"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302"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303"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305"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t>   Database</a:t>
              </a:r>
            </a:p>
          </p:txBody>
        </p:sp>
      </p:grpSp>
      <p:grpSp>
        <p:nvGrpSpPr>
          <p:cNvPr id="309" name="Rounded Rectangle 5"/>
          <p:cNvGrpSpPr/>
          <p:nvPr/>
        </p:nvGrpSpPr>
        <p:grpSpPr>
          <a:xfrm>
            <a:off x="9438965" y="3639672"/>
            <a:ext cx="3657601" cy="3657601"/>
            <a:chOff x="0" y="0"/>
            <a:chExt cx="3657600" cy="3657600"/>
          </a:xfrm>
        </p:grpSpPr>
        <p:sp>
          <p:nvSpPr>
            <p:cNvPr id="307"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308" name="Business Logic"/>
            <p:cNvSpPr txBox="1"/>
            <p:nvPr/>
          </p:nvSpPr>
          <p:spPr>
            <a:xfrm>
              <a:off x="282689" y="1055330"/>
              <a:ext cx="3092222"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t>Business Logic</a:t>
              </a:r>
            </a:p>
          </p:txBody>
        </p:sp>
      </p:grpSp>
      <p:grpSp>
        <p:nvGrpSpPr>
          <p:cNvPr id="313" name="Smiley Face 6"/>
          <p:cNvGrpSpPr/>
          <p:nvPr/>
        </p:nvGrpSpPr>
        <p:grpSpPr>
          <a:xfrm>
            <a:off x="4837472" y="4554072"/>
            <a:ext cx="1828801" cy="1828801"/>
            <a:chOff x="0" y="0"/>
            <a:chExt cx="1828800" cy="1828800"/>
          </a:xfrm>
        </p:grpSpPr>
        <p:sp>
          <p:nvSpPr>
            <p:cNvPr id="310"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311"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312"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323" name="Straight Arrow Connector 8"/>
          <p:cNvSpPr/>
          <p:nvPr/>
        </p:nvSpPr>
        <p:spPr>
          <a:xfrm>
            <a:off x="13109265" y="5472844"/>
            <a:ext cx="2276649" cy="5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rgbClr val="FF0000"/>
            </a:solidFill>
            <a:miter/>
            <a:headEnd type="triangle"/>
            <a:tailEnd type="triangle"/>
          </a:ln>
        </p:spPr>
        <p:txBody>
          <a:bodyPr/>
          <a:lstStyle/>
          <a:p>
            <a:endParaRPr/>
          </a:p>
        </p:txBody>
      </p:sp>
      <p:sp>
        <p:nvSpPr>
          <p:cNvPr id="315" name="Straight Arrow Connector 10"/>
          <p:cNvSpPr/>
          <p:nvPr/>
        </p:nvSpPr>
        <p:spPr>
          <a:xfrm>
            <a:off x="11267765" y="7297271"/>
            <a:ext cx="1" cy="1374781"/>
          </a:xfrm>
          <a:prstGeom prst="line">
            <a:avLst/>
          </a:prstGeom>
          <a:ln w="127000">
            <a:solidFill>
              <a:srgbClr val="FF0000"/>
            </a:solidFill>
            <a:miter/>
            <a:headEnd type="triangle"/>
            <a:tailEnd type="triangle"/>
          </a:ln>
        </p:spPr>
        <p:txBody>
          <a:bodyPr tIns="91439" bIns="91439"/>
          <a:lstStyle/>
          <a:p>
            <a:endParaRPr/>
          </a:p>
        </p:txBody>
      </p:sp>
      <p:sp>
        <p:nvSpPr>
          <p:cNvPr id="316" name="Straight Arrow Connector 13"/>
          <p:cNvSpPr/>
          <p:nvPr/>
        </p:nvSpPr>
        <p:spPr>
          <a:xfrm flipV="1">
            <a:off x="6666272" y="5432171"/>
            <a:ext cx="2772695" cy="36301"/>
          </a:xfrm>
          <a:prstGeom prst="line">
            <a:avLst/>
          </a:prstGeom>
          <a:ln w="127000">
            <a:solidFill>
              <a:srgbClr val="FF0000"/>
            </a:solidFill>
            <a:miter/>
            <a:headEnd type="triangle"/>
            <a:tailEnd type="triangle"/>
          </a:ln>
        </p:spPr>
        <p:txBody>
          <a:bodyPr tIns="91439" bIns="91439"/>
          <a:lstStyle/>
          <a:p>
            <a:endParaRPr/>
          </a:p>
        </p:txBody>
      </p:sp>
      <p:sp>
        <p:nvSpPr>
          <p:cNvPr id="317" name="TextBox 22"/>
          <p:cNvSpPr txBox="1"/>
          <p:nvPr/>
        </p:nvSpPr>
        <p:spPr>
          <a:xfrm>
            <a:off x="19352832" y="8214239"/>
            <a:ext cx="3776684" cy="7976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800">
                <a:solidFill>
                  <a:schemeClr val="accent6"/>
                </a:solidFill>
              </a:defRPr>
            </a:lvl1pPr>
          </a:lstStyle>
          <a:p>
            <a:r>
              <a:t>Mock network</a:t>
            </a:r>
          </a:p>
        </p:txBody>
      </p:sp>
      <p:sp>
        <p:nvSpPr>
          <p:cNvPr id="318" name="TextBox 24"/>
          <p:cNvSpPr txBox="1"/>
          <p:nvPr/>
        </p:nvSpPr>
        <p:spPr>
          <a:xfrm>
            <a:off x="13523590" y="12506421"/>
            <a:ext cx="3754061" cy="7976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800">
                <a:solidFill>
                  <a:schemeClr val="accent6"/>
                </a:solidFill>
              </a:defRPr>
            </a:lvl1pPr>
          </a:lstStyle>
          <a:p>
            <a:r>
              <a:t>Fake Database</a:t>
            </a:r>
          </a:p>
        </p:txBody>
      </p:sp>
      <p:sp>
        <p:nvSpPr>
          <p:cNvPr id="319" name="TextBox 29"/>
          <p:cNvSpPr txBox="1"/>
          <p:nvPr/>
        </p:nvSpPr>
        <p:spPr>
          <a:xfrm>
            <a:off x="2419430" y="7841063"/>
            <a:ext cx="3479920" cy="7976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800">
                <a:solidFill>
                  <a:schemeClr val="accent6"/>
                </a:solidFill>
              </a:defRPr>
            </a:lvl1pPr>
          </a:lstStyle>
          <a:p>
            <a:r>
              <a:t>Random user</a:t>
            </a:r>
          </a:p>
        </p:txBody>
      </p:sp>
      <p:sp>
        <p:nvSpPr>
          <p:cNvPr id="320" name="TextBox 17"/>
          <p:cNvSpPr txBox="1"/>
          <p:nvPr/>
        </p:nvSpPr>
        <p:spPr>
          <a:xfrm>
            <a:off x="12695082" y="4321442"/>
            <a:ext cx="3095646" cy="7976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800">
                <a:solidFill>
                  <a:srgbClr val="FF0000"/>
                </a:solidFill>
              </a:defRPr>
            </a:lvl1pPr>
          </a:lstStyle>
          <a:p>
            <a:r>
              <a:t>Test Double</a:t>
            </a:r>
          </a:p>
        </p:txBody>
      </p:sp>
      <p:sp>
        <p:nvSpPr>
          <p:cNvPr id="321" name="TextBox 20"/>
          <p:cNvSpPr txBox="1"/>
          <p:nvPr/>
        </p:nvSpPr>
        <p:spPr>
          <a:xfrm>
            <a:off x="6678916" y="4202381"/>
            <a:ext cx="3095646" cy="7976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800">
                <a:solidFill>
                  <a:srgbClr val="FF0000"/>
                </a:solidFill>
              </a:defRPr>
            </a:lvl1pPr>
          </a:lstStyle>
          <a:p>
            <a:r>
              <a:t>Test Double</a:t>
            </a:r>
          </a:p>
        </p:txBody>
      </p:sp>
      <p:sp>
        <p:nvSpPr>
          <p:cNvPr id="322" name="TextBox 25"/>
          <p:cNvSpPr txBox="1"/>
          <p:nvPr/>
        </p:nvSpPr>
        <p:spPr>
          <a:xfrm>
            <a:off x="11520661" y="7517375"/>
            <a:ext cx="3095646" cy="7976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800">
                <a:solidFill>
                  <a:srgbClr val="FF0000"/>
                </a:solidFill>
              </a:defRPr>
            </a:lvl1pPr>
          </a:lstStyle>
          <a:p>
            <a:r>
              <a:t>Test Double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31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315"/>
                                        </p:tgtEl>
                                        <p:attrNameLst>
                                          <p:attrName>style.visibility</p:attrName>
                                        </p:attrNameLst>
                                      </p:cBhvr>
                                      <p:to>
                                        <p:strVal val="visible"/>
                                      </p:to>
                                    </p:set>
                                  </p:childTnLst>
                                </p:cTn>
                              </p:par>
                            </p:childTnLst>
                          </p:cTn>
                        </p:par>
                        <p:par>
                          <p:cTn id="13" fill="hold">
                            <p:stCondLst>
                              <p:cond delay="0"/>
                            </p:stCondLst>
                            <p:childTnLst>
                              <p:par>
                                <p:cTn id="14" presetID="2" presetClass="entr" presetSubtype="4" fill="hold" grpId="4" nodeType="afterEffect">
                                  <p:stCondLst>
                                    <p:cond delay="0"/>
                                  </p:stCondLst>
                                  <p:iterate>
                                    <p:tmAbs val="0"/>
                                  </p:iterate>
                                  <p:childTnLst>
                                    <p:set>
                                      <p:cBhvr>
                                        <p:cTn id="15" fill="hold"/>
                                        <p:tgtEl>
                                          <p:spTgt spid="320"/>
                                        </p:tgtEl>
                                        <p:attrNameLst>
                                          <p:attrName>style.visibility</p:attrName>
                                        </p:attrNameLst>
                                      </p:cBhvr>
                                      <p:to>
                                        <p:strVal val="visible"/>
                                      </p:to>
                                    </p:set>
                                    <p:anim calcmode="lin" valueType="num">
                                      <p:cBhvr>
                                        <p:cTn id="16" dur="500" fill="hold"/>
                                        <p:tgtEl>
                                          <p:spTgt spid="320"/>
                                        </p:tgtEl>
                                        <p:attrNameLst>
                                          <p:attrName>ppt_x</p:attrName>
                                        </p:attrNameLst>
                                      </p:cBhvr>
                                      <p:tavLst>
                                        <p:tav tm="0">
                                          <p:val>
                                            <p:strVal val="#ppt_x"/>
                                          </p:val>
                                        </p:tav>
                                        <p:tav tm="100000">
                                          <p:val>
                                            <p:strVal val="#ppt_x"/>
                                          </p:val>
                                        </p:tav>
                                      </p:tavLst>
                                    </p:anim>
                                    <p:anim calcmode="lin" valueType="num">
                                      <p:cBhvr>
                                        <p:cTn id="17" dur="500" fill="hold"/>
                                        <p:tgtEl>
                                          <p:spTgt spid="32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5" nodeType="afterEffect">
                                  <p:stCondLst>
                                    <p:cond delay="0"/>
                                  </p:stCondLst>
                                  <p:iterate>
                                    <p:tmAbs val="0"/>
                                  </p:iterate>
                                  <p:childTnLst>
                                    <p:set>
                                      <p:cBhvr>
                                        <p:cTn id="20" fill="hold"/>
                                        <p:tgtEl>
                                          <p:spTgt spid="321"/>
                                        </p:tgtEl>
                                        <p:attrNameLst>
                                          <p:attrName>style.visibility</p:attrName>
                                        </p:attrNameLst>
                                      </p:cBhvr>
                                      <p:to>
                                        <p:strVal val="visible"/>
                                      </p:to>
                                    </p:set>
                                    <p:anim calcmode="lin" valueType="num">
                                      <p:cBhvr>
                                        <p:cTn id="21" dur="500" fill="hold"/>
                                        <p:tgtEl>
                                          <p:spTgt spid="321"/>
                                        </p:tgtEl>
                                        <p:attrNameLst>
                                          <p:attrName>ppt_x</p:attrName>
                                        </p:attrNameLst>
                                      </p:cBhvr>
                                      <p:tavLst>
                                        <p:tav tm="0">
                                          <p:val>
                                            <p:strVal val="#ppt_x"/>
                                          </p:val>
                                        </p:tav>
                                        <p:tav tm="100000">
                                          <p:val>
                                            <p:strVal val="#ppt_x"/>
                                          </p:val>
                                        </p:tav>
                                      </p:tavLst>
                                    </p:anim>
                                    <p:anim calcmode="lin" valueType="num">
                                      <p:cBhvr>
                                        <p:cTn id="22" dur="500" fill="hold"/>
                                        <p:tgtEl>
                                          <p:spTgt spid="321"/>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6" nodeType="afterEffect">
                                  <p:stCondLst>
                                    <p:cond delay="0"/>
                                  </p:stCondLst>
                                  <p:iterate>
                                    <p:tmAbs val="0"/>
                                  </p:iterate>
                                  <p:childTnLst>
                                    <p:set>
                                      <p:cBhvr>
                                        <p:cTn id="25" fill="hold"/>
                                        <p:tgtEl>
                                          <p:spTgt spid="322"/>
                                        </p:tgtEl>
                                        <p:attrNameLst>
                                          <p:attrName>style.visibility</p:attrName>
                                        </p:attrNameLst>
                                      </p:cBhvr>
                                      <p:to>
                                        <p:strVal val="visible"/>
                                      </p:to>
                                    </p:set>
                                    <p:anim calcmode="lin" valueType="num">
                                      <p:cBhvr>
                                        <p:cTn id="26" dur="500" fill="hold"/>
                                        <p:tgtEl>
                                          <p:spTgt spid="322"/>
                                        </p:tgtEl>
                                        <p:attrNameLst>
                                          <p:attrName>ppt_x</p:attrName>
                                        </p:attrNameLst>
                                      </p:cBhvr>
                                      <p:tavLst>
                                        <p:tav tm="0">
                                          <p:val>
                                            <p:strVal val="#ppt_x"/>
                                          </p:val>
                                        </p:tav>
                                        <p:tav tm="100000">
                                          <p:val>
                                            <p:strVal val="#ppt_x"/>
                                          </p:val>
                                        </p:tav>
                                      </p:tavLst>
                                    </p:anim>
                                    <p:anim calcmode="lin" valueType="num">
                                      <p:cBhvr>
                                        <p:cTn id="27"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1" animBg="1" advAuto="0"/>
      <p:bldP spid="315" grpId="3" animBg="1" advAuto="0"/>
      <p:bldP spid="316" grpId="2" animBg="1" advAuto="0"/>
      <p:bldP spid="320" grpId="4" animBg="1" advAuto="0"/>
      <p:bldP spid="321" grpId="5" animBg="1" advAuto="0"/>
      <p:bldP spid="322" grpId="6"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When to use Test Doubles?"/>
          <p:cNvSpPr txBox="1">
            <a:spLocks noGrp="1"/>
          </p:cNvSpPr>
          <p:nvPr>
            <p:ph type="title"/>
          </p:nvPr>
        </p:nvSpPr>
        <p:spPr>
          <a:prstGeom prst="rect">
            <a:avLst/>
          </a:prstGeom>
        </p:spPr>
        <p:txBody>
          <a:bodyPr/>
          <a:lstStyle/>
          <a:p>
            <a:r>
              <a:t>When to use Test Doubles?</a:t>
            </a:r>
          </a:p>
        </p:txBody>
      </p:sp>
      <p:sp>
        <p:nvSpPr>
          <p:cNvPr id="328" name="To create “small” tests that are faster and less flaky…"/>
          <p:cNvSpPr txBox="1">
            <a:spLocks noGrp="1"/>
          </p:cNvSpPr>
          <p:nvPr>
            <p:ph type="body" idx="1"/>
          </p:nvPr>
        </p:nvSpPr>
        <p:spPr>
          <a:prstGeom prst="rect">
            <a:avLst/>
          </a:prstGeom>
        </p:spPr>
        <p:txBody>
          <a:bodyPr/>
          <a:lstStyle/>
          <a:p>
            <a:pPr marL="425195" indent="-425195" defTabSz="1700783">
              <a:spcBef>
                <a:spcPts val="1800"/>
              </a:spcBef>
              <a:defRPr sz="5208"/>
            </a:pPr>
            <a:r>
              <a:t>To create “small” tests that are faster and less flaky</a:t>
            </a:r>
          </a:p>
          <a:p>
            <a:pPr marL="850391" lvl="1" indent="-425195" defTabSz="1700783">
              <a:spcBef>
                <a:spcPts val="1800"/>
              </a:spcBef>
              <a:defRPr sz="5208"/>
            </a:pPr>
            <a:r>
              <a:t>Example: Testing a unit that processes result of an external API call; only interested in testing what happens </a:t>
            </a:r>
            <a:r>
              <a:rPr i="1"/>
              <a:t>after</a:t>
            </a:r>
            <a:r>
              <a:t> the external call returns</a:t>
            </a:r>
          </a:p>
          <a:p>
            <a:pPr marL="425195" indent="-425195" defTabSz="1700783">
              <a:spcBef>
                <a:spcPts val="1800"/>
              </a:spcBef>
              <a:defRPr sz="5208"/>
            </a:pPr>
            <a:r>
              <a:t>When the real thing is unavailable</a:t>
            </a:r>
          </a:p>
          <a:p>
            <a:pPr marL="850391" lvl="1" indent="-425195" defTabSz="1700783">
              <a:spcBef>
                <a:spcPts val="1800"/>
              </a:spcBef>
              <a:defRPr sz="5208"/>
            </a:pPr>
            <a:r>
              <a:t>Example: Integrating with external vendors</a:t>
            </a:r>
          </a:p>
          <a:p>
            <a:pPr marL="425195" indent="-425195" defTabSz="1700783">
              <a:spcBef>
                <a:spcPts val="1800"/>
              </a:spcBef>
              <a:defRPr sz="5208"/>
            </a:pPr>
            <a:r>
              <a:t>When testing for unusual or exceptional cases that are hard to make happen in practice</a:t>
            </a:r>
          </a:p>
          <a:p>
            <a:pPr marL="850391" lvl="1" indent="-425195" defTabSz="1700783">
              <a:spcBef>
                <a:spcPts val="1800"/>
              </a:spcBef>
              <a:defRPr sz="5208"/>
            </a:pPr>
            <a:r>
              <a:t>Example: when external service fails in the middle of a transaction</a:t>
            </a:r>
          </a:p>
        </p:txBody>
      </p:sp>
      <p:sp>
        <p:nvSpPr>
          <p:cNvPr id="32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xfrm>
            <a:off x="1676399" y="64785"/>
            <a:ext cx="21031201" cy="2651127"/>
          </a:xfrm>
          <a:prstGeom prst="rect">
            <a:avLst/>
          </a:prstGeom>
        </p:spPr>
        <p:txBody>
          <a:bodyPr/>
          <a:lstStyle/>
          <a:p>
            <a:r>
              <a:t>Test Doubles Intercept Calls to Methods</a:t>
            </a:r>
          </a:p>
        </p:txBody>
      </p:sp>
      <p:sp>
        <p:nvSpPr>
          <p:cNvPr id="332" name="Content Placeholder 3"/>
          <p:cNvSpPr txBox="1">
            <a:spLocks noGrp="1"/>
          </p:cNvSpPr>
          <p:nvPr>
            <p:ph type="body" idx="1"/>
          </p:nvPr>
        </p:nvSpPr>
        <p:spPr>
          <a:xfrm>
            <a:off x="1676400" y="3000320"/>
            <a:ext cx="19310874" cy="8702676"/>
          </a:xfrm>
          <a:prstGeom prst="rect">
            <a:avLst/>
          </a:prstGeom>
        </p:spPr>
        <p:txBody>
          <a:bodyPr/>
          <a:lstStyle/>
          <a:p>
            <a:pPr marL="406908" indent="-406908" defTabSz="1627632">
              <a:spcBef>
                <a:spcPts val="1700"/>
              </a:spcBef>
              <a:defRPr sz="4984"/>
            </a:pPr>
            <a:r>
              <a:t>Testing frameworks provide two common abstractions for doubles</a:t>
            </a:r>
          </a:p>
          <a:p>
            <a:pPr marL="813816" lvl="1" indent="-406908" defTabSz="1627632">
              <a:spcBef>
                <a:spcPts val="1700"/>
              </a:spcBef>
              <a:defRPr sz="4984"/>
            </a:pPr>
            <a:r>
              <a:t>Transparently modifies programs while running to intercept calls</a:t>
            </a:r>
          </a:p>
          <a:p>
            <a:pPr marL="406908" indent="-406908" defTabSz="1627632">
              <a:spcBef>
                <a:spcPts val="1700"/>
              </a:spcBef>
              <a:defRPr sz="4984"/>
            </a:pPr>
            <a:r>
              <a:rPr b="1"/>
              <a:t>Spies</a:t>
            </a:r>
            <a:r>
              <a:t> invoke the original method, but record the parameters and call information</a:t>
            </a:r>
          </a:p>
          <a:p>
            <a:pPr marL="406908" indent="-406908" defTabSz="1627632">
              <a:spcBef>
                <a:spcPts val="1700"/>
              </a:spcBef>
              <a:defRPr sz="4984"/>
            </a:pPr>
            <a:r>
              <a:rPr b="1"/>
              <a:t>Mocks</a:t>
            </a:r>
            <a:r>
              <a:t> do not invoke the original method</a:t>
            </a:r>
          </a:p>
          <a:p>
            <a:pPr marL="813816" lvl="1" indent="-406908" defTabSz="1627632">
              <a:spcBef>
                <a:spcPts val="1700"/>
              </a:spcBef>
              <a:defRPr sz="4984"/>
            </a:pPr>
            <a:r>
              <a:t>Default is to provide canned responses (Jest picks: </a:t>
            </a:r>
            <a:r>
              <a:rPr>
                <a:latin typeface="Courier"/>
                <a:ea typeface="Courier"/>
                <a:cs typeface="Courier"/>
                <a:sym typeface="Courier"/>
              </a:rPr>
              <a:t>undefined</a:t>
            </a:r>
            <a:r>
              <a:t>)</a:t>
            </a:r>
          </a:p>
          <a:p>
            <a:pPr marL="813816" lvl="1" indent="-406908" defTabSz="1627632">
              <a:spcBef>
                <a:spcPts val="1700"/>
              </a:spcBef>
              <a:defRPr sz="4984"/>
            </a:pPr>
            <a:r>
              <a:t> Also can provide a mock implementation to entirely replace the original method</a:t>
            </a:r>
          </a:p>
          <a:p>
            <a:pPr marL="406908" indent="-406908" defTabSz="1627632">
              <a:spcBef>
                <a:spcPts val="1700"/>
              </a:spcBef>
              <a:defRPr sz="4984"/>
            </a:pPr>
            <a:r>
              <a:t>Other frameworks use terms like “fake” and “stub” for variants of these; we focus on Jest’s features (spies, mocks)</a:t>
            </a:r>
          </a:p>
        </p:txBody>
      </p:sp>
      <p:sp>
        <p:nvSpPr>
          <p:cNvPr id="333" name="Slide Number Placeholder 2"/>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itle 1"/>
          <p:cNvSpPr txBox="1">
            <a:spLocks noGrp="1"/>
          </p:cNvSpPr>
          <p:nvPr>
            <p:ph type="title"/>
          </p:nvPr>
        </p:nvSpPr>
        <p:spPr>
          <a:xfrm>
            <a:off x="1676400" y="36510"/>
            <a:ext cx="21031200" cy="2651126"/>
          </a:xfrm>
          <a:prstGeom prst="rect">
            <a:avLst/>
          </a:prstGeom>
        </p:spPr>
        <p:txBody>
          <a:bodyPr/>
          <a:lstStyle/>
          <a:p>
            <a:r>
              <a:t>Test Spy is a stub that </a:t>
            </a:r>
            <a:r>
              <a:rPr>
                <a:solidFill>
                  <a:srgbClr val="FF0000"/>
                </a:solidFill>
              </a:rPr>
              <a:t>remembers</a:t>
            </a:r>
            <a:r>
              <a:t> how the object was called</a:t>
            </a:r>
          </a:p>
        </p:txBody>
      </p:sp>
      <p:sp>
        <p:nvSpPr>
          <p:cNvPr id="336" name="Content Placeholder 2"/>
          <p:cNvSpPr txBox="1">
            <a:spLocks noGrp="1"/>
          </p:cNvSpPr>
          <p:nvPr>
            <p:ph type="body" idx="1"/>
          </p:nvPr>
        </p:nvSpPr>
        <p:spPr>
          <a:xfrm>
            <a:off x="1676400" y="3000319"/>
            <a:ext cx="15774690" cy="9344081"/>
          </a:xfrm>
          <a:prstGeom prst="rect">
            <a:avLst/>
          </a:prstGeom>
        </p:spPr>
        <p:txBody>
          <a:bodyPr/>
          <a:lstStyle/>
          <a:p>
            <a:r>
              <a:t>Test can check what happened earlier;</a:t>
            </a:r>
          </a:p>
          <a:p>
            <a:pPr marL="914400" lvl="1" indent="-457200">
              <a:spcBef>
                <a:spcPts val="1000"/>
              </a:spcBef>
              <a:defRPr sz="4800"/>
            </a:pPr>
            <a:r>
              <a:t>For example: a particular method should be called</a:t>
            </a:r>
          </a:p>
          <a:p>
            <a:pPr marL="1828800" lvl="2" indent="-914400">
              <a:spcBef>
                <a:spcPts val="1000"/>
              </a:spcBef>
              <a:buFontTx/>
              <a:buAutoNum type="arabicPeriod"/>
              <a:defRPr sz="4000"/>
            </a:pPr>
            <a:r>
              <a:t>First with parameters “foo” and 42;</a:t>
            </a:r>
          </a:p>
          <a:p>
            <a:pPr marL="1828800" lvl="2" indent="-914400">
              <a:spcBef>
                <a:spcPts val="1000"/>
              </a:spcBef>
              <a:buFontTx/>
              <a:buAutoNum type="arabicPeriod"/>
              <a:defRPr sz="4000"/>
            </a:pPr>
            <a:r>
              <a:t>Then with parameters “quux” and -88.</a:t>
            </a:r>
          </a:p>
          <a:p>
            <a:r>
              <a:t>A spy can be useful in conjunction with the “real” environment:</a:t>
            </a:r>
          </a:p>
          <a:p>
            <a:pPr marL="914400" lvl="1" indent="-457200">
              <a:spcBef>
                <a:spcPts val="1000"/>
              </a:spcBef>
              <a:defRPr sz="4800"/>
            </a:pPr>
            <a:r>
              <a:t>What was sent on the network?</a:t>
            </a:r>
          </a:p>
          <a:p>
            <a:pPr marL="914400" lvl="1" indent="-457200">
              <a:spcBef>
                <a:spcPts val="1000"/>
              </a:spcBef>
              <a:defRPr sz="4800"/>
            </a:pPr>
            <a:r>
              <a:t>How many times a problem was logged?</a:t>
            </a:r>
          </a:p>
          <a:p>
            <a:pPr marL="914400" lvl="1" indent="-457200">
              <a:spcBef>
                <a:spcPts val="1000"/>
              </a:spcBef>
              <a:defRPr sz="4800"/>
            </a:pPr>
            <a:r>
              <a:t>What was inserted in the database?</a:t>
            </a:r>
          </a:p>
        </p:txBody>
      </p:sp>
      <p:sp>
        <p:nvSpPr>
          <p:cNvPr id="337"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grpSp>
        <p:nvGrpSpPr>
          <p:cNvPr id="340" name="Rectangle 4"/>
          <p:cNvGrpSpPr/>
          <p:nvPr/>
        </p:nvGrpSpPr>
        <p:grpSpPr>
          <a:xfrm>
            <a:off x="18447847" y="6147187"/>
            <a:ext cx="4259753" cy="1733621"/>
            <a:chOff x="0" y="0"/>
            <a:chExt cx="4259752" cy="1733619"/>
          </a:xfrm>
        </p:grpSpPr>
        <p:sp>
          <p:nvSpPr>
            <p:cNvPr id="338" name="Rectangle"/>
            <p:cNvSpPr/>
            <p:nvPr/>
          </p:nvSpPr>
          <p:spPr>
            <a:xfrm>
              <a:off x="-1" y="0"/>
              <a:ext cx="4259754" cy="1733620"/>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339" name="Spy “remembers”"/>
            <p:cNvSpPr txBox="1"/>
            <p:nvPr/>
          </p:nvSpPr>
          <p:spPr>
            <a:xfrm>
              <a:off x="104139" y="12700"/>
              <a:ext cx="4051474" cy="17068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t>Spy “remembers”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340"/>
                                        </p:tgtEl>
                                        <p:attrNameLst>
                                          <p:attrName>style.visibility</p:attrName>
                                        </p:attrNameLst>
                                      </p:cBhvr>
                                      <p:to>
                                        <p:strVal val="visible"/>
                                      </p:to>
                                    </p:set>
                                    <p:anim calcmode="lin" valueType="num">
                                      <p:cBhvr>
                                        <p:cTn id="7" dur="500" fill="hold"/>
                                        <p:tgtEl>
                                          <p:spTgt spid="340"/>
                                        </p:tgtEl>
                                        <p:attrNameLst>
                                          <p:attrName>ppt_x</p:attrName>
                                        </p:attrNameLst>
                                      </p:cBhvr>
                                      <p:tavLst>
                                        <p:tav tm="0">
                                          <p:val>
                                            <p:strVal val="#ppt_x"/>
                                          </p:val>
                                        </p:tav>
                                        <p:tav tm="100000">
                                          <p:val>
                                            <p:strVal val="#ppt_x"/>
                                          </p:val>
                                        </p:tav>
                                      </p:tavLst>
                                    </p:anim>
                                    <p:anim calcmode="lin" valueType="num">
                                      <p:cBhvr>
                                        <p:cTn id="8" dur="500" fill="hold"/>
                                        <p:tgtEl>
                                          <p:spTgt spid="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itle 1"/>
          <p:cNvSpPr txBox="1">
            <a:spLocks noGrp="1"/>
          </p:cNvSpPr>
          <p:nvPr>
            <p:ph type="title"/>
          </p:nvPr>
        </p:nvSpPr>
        <p:spPr>
          <a:prstGeom prst="rect">
            <a:avLst/>
          </a:prstGeom>
        </p:spPr>
        <p:txBody>
          <a:bodyPr/>
          <a:lstStyle/>
          <a:p>
            <a:r>
              <a:t>Example: Test Spies in IP2</a:t>
            </a:r>
          </a:p>
        </p:txBody>
      </p:sp>
      <p:sp>
        <p:nvSpPr>
          <p:cNvPr id="345" name="useConversationAreaOccupants should call the method addListener when rendered, and on cleanup, call removeListener with the same exact argument…"/>
          <p:cNvSpPr txBox="1">
            <a:spLocks noGrp="1"/>
          </p:cNvSpPr>
          <p:nvPr>
            <p:ph type="body" sz="quarter" idx="1"/>
          </p:nvPr>
        </p:nvSpPr>
        <p:spPr>
          <a:xfrm>
            <a:off x="1676399" y="3651250"/>
            <a:ext cx="19648540" cy="2996008"/>
          </a:xfrm>
          <a:prstGeom prst="rect">
            <a:avLst/>
          </a:prstGeom>
        </p:spPr>
        <p:txBody>
          <a:bodyPr/>
          <a:lstStyle/>
          <a:p>
            <a:pPr marL="388620" indent="-388620" defTabSz="1554480">
              <a:spcBef>
                <a:spcPts val="1700"/>
              </a:spcBef>
              <a:defRPr sz="4760"/>
            </a:pPr>
            <a:r>
              <a:t>useConversationAreaOccupants should call the method </a:t>
            </a:r>
            <a:r>
              <a:rPr i="1"/>
              <a:t>addListener</a:t>
            </a:r>
            <a:r>
              <a:t> when rendered, and on cleanup, call </a:t>
            </a:r>
            <a:r>
              <a:rPr i="1"/>
              <a:t>removeListener</a:t>
            </a:r>
            <a:r>
              <a:t> with the same exact argument</a:t>
            </a:r>
          </a:p>
          <a:p>
            <a:pPr marL="388620" indent="-388620" defTabSz="1554480">
              <a:spcBef>
                <a:spcPts val="1700"/>
              </a:spcBef>
              <a:defRPr sz="4760"/>
            </a:pPr>
            <a:r>
              <a:t>Our test for this requirement uses two </a:t>
            </a:r>
            <a:r>
              <a:rPr i="1"/>
              <a:t>spies</a:t>
            </a:r>
            <a:r>
              <a:t> to inspect calls to these methods</a:t>
            </a:r>
          </a:p>
        </p:txBody>
      </p:sp>
      <p:sp>
        <p:nvSpPr>
          <p:cNvPr id="34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347" name="beforeEach(() =&gt; {…"/>
          <p:cNvSpPr txBox="1"/>
          <p:nvPr/>
        </p:nvSpPr>
        <p:spPr>
          <a:xfrm>
            <a:off x="2098216" y="6336246"/>
            <a:ext cx="15206882" cy="2405381"/>
          </a:xfrm>
          <a:prstGeom prst="rect">
            <a:avLst/>
          </a:prstGeom>
          <a:ln w="12700">
            <a:solidFill>
              <a:srgbClr val="41414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pPr defTabSz="914400">
              <a:defRPr sz="2400" i="1">
                <a:solidFill>
                  <a:srgbClr val="272727"/>
                </a:solidFill>
                <a:latin typeface="Courier"/>
                <a:ea typeface="Courier"/>
                <a:cs typeface="Courier"/>
                <a:sym typeface="Courier"/>
              </a:defRPr>
            </a:pPr>
            <a:r>
              <a:t>beforeEach</a:t>
            </a:r>
            <a:r>
              <a:rPr i="0"/>
              <a:t>(() =&gt; {</a:t>
            </a:r>
          </a:p>
          <a:p>
            <a:pPr defTabSz="914400">
              <a:defRPr sz="2400">
                <a:solidFill>
                  <a:srgbClr val="458383"/>
                </a:solidFill>
                <a:latin typeface="Courier"/>
                <a:ea typeface="Courier"/>
                <a:cs typeface="Courier"/>
                <a:sym typeface="Courier"/>
              </a:defRPr>
            </a:pPr>
            <a:r>
              <a:rPr>
                <a:solidFill>
                  <a:srgbClr val="272727"/>
                </a:solidFill>
              </a:rPr>
              <a:t>  </a:t>
            </a:r>
            <a:r>
              <a:t>conversationAreaController </a:t>
            </a:r>
            <a:r>
              <a:rPr>
                <a:solidFill>
                  <a:srgbClr val="272727"/>
                </a:solidFill>
              </a:rPr>
              <a:t>= </a:t>
            </a:r>
            <a:r>
              <a:rPr>
                <a:solidFill>
                  <a:srgbClr val="011480"/>
                </a:solidFill>
              </a:rPr>
              <a:t>new </a:t>
            </a:r>
            <a:r>
              <a:rPr>
                <a:solidFill>
                  <a:srgbClr val="000000"/>
                </a:solidFill>
              </a:rPr>
              <a:t>ConversationAreaController</a:t>
            </a:r>
            <a:r>
              <a:rPr>
                <a:solidFill>
                  <a:srgbClr val="272727"/>
                </a:solidFill>
              </a:rPr>
              <a:t>(</a:t>
            </a:r>
            <a:r>
              <a:rPr i="1">
                <a:solidFill>
                  <a:srgbClr val="272727"/>
                </a:solidFill>
              </a:rPr>
              <a:t>nanoid</a:t>
            </a:r>
            <a:r>
              <a:rPr>
                <a:solidFill>
                  <a:srgbClr val="272727"/>
                </a:solidFill>
              </a:rPr>
              <a:t>(), </a:t>
            </a:r>
            <a:r>
              <a:rPr i="1">
                <a:solidFill>
                  <a:srgbClr val="272727"/>
                </a:solidFill>
              </a:rPr>
              <a:t>nanoid</a:t>
            </a:r>
            <a:r>
              <a:rPr>
                <a:solidFill>
                  <a:srgbClr val="272727"/>
                </a:solidFill>
              </a:rPr>
              <a:t>());</a:t>
            </a:r>
          </a:p>
          <a:p>
            <a:pPr defTabSz="914400">
              <a:defRPr sz="2400">
                <a:solidFill>
                  <a:srgbClr val="458383"/>
                </a:solidFill>
                <a:latin typeface="Courier"/>
                <a:ea typeface="Courier"/>
                <a:cs typeface="Courier"/>
                <a:sym typeface="Courier"/>
              </a:defRPr>
            </a:pPr>
            <a:r>
              <a:rPr>
                <a:solidFill>
                  <a:srgbClr val="272727"/>
                </a:solidFill>
              </a:rPr>
              <a:t>  </a:t>
            </a:r>
            <a:r>
              <a:t>addListenerSpy </a:t>
            </a:r>
            <a:r>
              <a:rPr>
                <a:solidFill>
                  <a:srgbClr val="272727"/>
                </a:solidFill>
              </a:rPr>
              <a:t>= </a:t>
            </a:r>
            <a:r>
              <a:rPr>
                <a:solidFill>
                  <a:srgbClr val="000000"/>
                </a:solidFill>
              </a:rPr>
              <a:t>jest</a:t>
            </a:r>
            <a:r>
              <a:rPr>
                <a:solidFill>
                  <a:srgbClr val="272727"/>
                </a:solidFill>
              </a:rPr>
              <a:t>.</a:t>
            </a:r>
            <a:r>
              <a:rPr i="1">
                <a:solidFill>
                  <a:srgbClr val="272727"/>
                </a:solidFill>
              </a:rPr>
              <a:t>spyOn</a:t>
            </a:r>
            <a:r>
              <a:rPr>
                <a:solidFill>
                  <a:srgbClr val="272727"/>
                </a:solidFill>
              </a:rPr>
              <a:t>(</a:t>
            </a:r>
            <a:r>
              <a:t>conversationAreaController</a:t>
            </a:r>
            <a:r>
              <a:rPr>
                <a:solidFill>
                  <a:srgbClr val="272727"/>
                </a:solidFill>
              </a:rPr>
              <a:t>, </a:t>
            </a:r>
            <a:r>
              <a:rPr>
                <a:solidFill>
                  <a:srgbClr val="00733B"/>
                </a:solidFill>
              </a:rPr>
              <a:t>'addListener'</a:t>
            </a:r>
            <a:r>
              <a:rPr>
                <a:solidFill>
                  <a:srgbClr val="272727"/>
                </a:solidFill>
              </a:rPr>
              <a:t>);</a:t>
            </a:r>
          </a:p>
          <a:p>
            <a:pPr defTabSz="914400">
              <a:defRPr sz="2400">
                <a:solidFill>
                  <a:srgbClr val="458383"/>
                </a:solidFill>
                <a:latin typeface="Courier"/>
                <a:ea typeface="Courier"/>
                <a:cs typeface="Courier"/>
                <a:sym typeface="Courier"/>
              </a:defRPr>
            </a:pPr>
            <a:r>
              <a:rPr>
                <a:solidFill>
                  <a:srgbClr val="272727"/>
                </a:solidFill>
              </a:rPr>
              <a:t>  </a:t>
            </a:r>
            <a:r>
              <a:t>removeListenerSpy </a:t>
            </a:r>
            <a:r>
              <a:rPr>
                <a:solidFill>
                  <a:srgbClr val="272727"/>
                </a:solidFill>
              </a:rPr>
              <a:t>= </a:t>
            </a:r>
            <a:r>
              <a:rPr>
                <a:solidFill>
                  <a:srgbClr val="000000"/>
                </a:solidFill>
              </a:rPr>
              <a:t>jest</a:t>
            </a:r>
            <a:r>
              <a:rPr>
                <a:solidFill>
                  <a:srgbClr val="272727"/>
                </a:solidFill>
              </a:rPr>
              <a:t>.</a:t>
            </a:r>
            <a:r>
              <a:rPr i="1">
                <a:solidFill>
                  <a:srgbClr val="272727"/>
                </a:solidFill>
              </a:rPr>
              <a:t>spyOn</a:t>
            </a:r>
            <a:r>
              <a:rPr>
                <a:solidFill>
                  <a:srgbClr val="272727"/>
                </a:solidFill>
              </a:rPr>
              <a:t>(</a:t>
            </a:r>
            <a:r>
              <a:t>conversationAreaController</a:t>
            </a:r>
            <a:r>
              <a:rPr>
                <a:solidFill>
                  <a:srgbClr val="272727"/>
                </a:solidFill>
              </a:rPr>
              <a:t>, </a:t>
            </a:r>
            <a:r>
              <a:rPr>
                <a:solidFill>
                  <a:srgbClr val="00733B"/>
                </a:solidFill>
              </a:rPr>
              <a:t>'removeListener'</a:t>
            </a:r>
            <a:r>
              <a:rPr>
                <a:solidFill>
                  <a:srgbClr val="272727"/>
                </a:solidFill>
              </a:rPr>
              <a:t>);</a:t>
            </a:r>
          </a:p>
          <a:p>
            <a:pPr defTabSz="914400">
              <a:defRPr sz="2400">
                <a:solidFill>
                  <a:srgbClr val="272727"/>
                </a:solidFill>
                <a:latin typeface="Courier"/>
                <a:ea typeface="Courier"/>
                <a:cs typeface="Courier"/>
                <a:sym typeface="Courier"/>
              </a:defRPr>
            </a:pPr>
            <a:r>
              <a:t>});</a:t>
            </a:r>
          </a:p>
        </p:txBody>
      </p:sp>
      <p:sp>
        <p:nvSpPr>
          <p:cNvPr id="348" name="Before each test: create a ConversationAreaController to test with the hook, spy on its addListener and removeListener methods"/>
          <p:cNvSpPr txBox="1"/>
          <p:nvPr/>
        </p:nvSpPr>
        <p:spPr>
          <a:xfrm>
            <a:off x="2278202" y="8780447"/>
            <a:ext cx="14846910" cy="108378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lvl1pPr>
              <a:defRPr sz="3200" i="1"/>
            </a:lvl1pPr>
          </a:lstStyle>
          <a:p>
            <a:r>
              <a:t>Before each test: create a ConversationAreaController to test with the hook, spy on its addListener and removeListener methods</a:t>
            </a:r>
          </a:p>
        </p:txBody>
      </p:sp>
      <p:sp>
        <p:nvSpPr>
          <p:cNvPr id="349" name="it('Removes its update listener when the component unmounts', () =&gt; {…"/>
          <p:cNvSpPr txBox="1"/>
          <p:nvPr/>
        </p:nvSpPr>
        <p:spPr>
          <a:xfrm>
            <a:off x="2141439" y="10258654"/>
            <a:ext cx="13011964" cy="2405381"/>
          </a:xfrm>
          <a:prstGeom prst="rect">
            <a:avLst/>
          </a:prstGeom>
          <a:ln w="12700">
            <a:solidFill>
              <a:srgbClr val="41414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pPr defTabSz="914400">
              <a:defRPr sz="2400">
                <a:solidFill>
                  <a:srgbClr val="00733B"/>
                </a:solidFill>
                <a:latin typeface="Courier"/>
                <a:ea typeface="Courier"/>
                <a:cs typeface="Courier"/>
                <a:sym typeface="Courier"/>
              </a:defRPr>
            </a:pPr>
            <a:r>
              <a:rPr i="1">
                <a:solidFill>
                  <a:srgbClr val="272727"/>
                </a:solidFill>
              </a:rPr>
              <a:t>it</a:t>
            </a:r>
            <a:r>
              <a:rPr>
                <a:solidFill>
                  <a:srgbClr val="272727"/>
                </a:solidFill>
              </a:rPr>
              <a:t>(</a:t>
            </a:r>
            <a:r>
              <a:t>'Removes its update listener when the component unmounts'</a:t>
            </a:r>
            <a:r>
              <a:rPr>
                <a:solidFill>
                  <a:srgbClr val="272727"/>
                </a:solidFill>
              </a:rPr>
              <a:t>, () =&gt; {</a:t>
            </a:r>
          </a:p>
          <a:p>
            <a:pPr defTabSz="914400">
              <a:defRPr sz="2400">
                <a:latin typeface="Courier"/>
                <a:ea typeface="Courier"/>
                <a:cs typeface="Courier"/>
                <a:sym typeface="Courier"/>
              </a:defRPr>
            </a:pPr>
            <a:r>
              <a:rPr>
                <a:solidFill>
                  <a:srgbClr val="272727"/>
                </a:solidFill>
              </a:rPr>
              <a:t>  </a:t>
            </a:r>
            <a:r>
              <a:rPr>
                <a:solidFill>
                  <a:srgbClr val="011480"/>
                </a:solidFill>
              </a:rPr>
              <a:t>const </a:t>
            </a:r>
            <a:r>
              <a:rPr>
                <a:solidFill>
                  <a:srgbClr val="458383"/>
                </a:solidFill>
              </a:rPr>
              <a:t>listenerAdded </a:t>
            </a:r>
            <a:r>
              <a:rPr>
                <a:solidFill>
                  <a:srgbClr val="272727"/>
                </a:solidFill>
              </a:rPr>
              <a:t>= </a:t>
            </a:r>
            <a:r>
              <a:t>getSingleListenerAdded</a:t>
            </a:r>
            <a:r>
              <a:rPr>
                <a:solidFill>
                  <a:srgbClr val="272727"/>
                </a:solidFill>
              </a:rPr>
              <a:t>(</a:t>
            </a:r>
            <a:r>
              <a:rPr>
                <a:solidFill>
                  <a:srgbClr val="00733B"/>
                </a:solidFill>
              </a:rPr>
              <a:t>'occupantsChange'</a:t>
            </a:r>
            <a:r>
              <a:rPr>
                <a:solidFill>
                  <a:srgbClr val="272727"/>
                </a:solidFill>
              </a:rPr>
              <a:t>);</a:t>
            </a:r>
          </a:p>
          <a:p>
            <a:pPr defTabSz="914400">
              <a:defRPr sz="2400" i="1">
                <a:solidFill>
                  <a:srgbClr val="272727"/>
                </a:solidFill>
                <a:latin typeface="Courier"/>
                <a:ea typeface="Courier"/>
                <a:cs typeface="Courier"/>
                <a:sym typeface="Courier"/>
              </a:defRPr>
            </a:pPr>
            <a:r>
              <a:rPr i="0"/>
              <a:t>  </a:t>
            </a:r>
            <a:r>
              <a:t>cleanup</a:t>
            </a:r>
            <a:r>
              <a:rPr i="0"/>
              <a:t>();</a:t>
            </a:r>
          </a:p>
          <a:p>
            <a:pPr defTabSz="914400">
              <a:defRPr sz="2400">
                <a:latin typeface="Courier"/>
                <a:ea typeface="Courier"/>
                <a:cs typeface="Courier"/>
                <a:sym typeface="Courier"/>
              </a:defRPr>
            </a:pPr>
            <a:r>
              <a:rPr>
                <a:solidFill>
                  <a:srgbClr val="272727"/>
                </a:solidFill>
              </a:rPr>
              <a:t>  </a:t>
            </a:r>
            <a:r>
              <a:rPr>
                <a:solidFill>
                  <a:srgbClr val="011480"/>
                </a:solidFill>
              </a:rPr>
              <a:t>const </a:t>
            </a:r>
            <a:r>
              <a:rPr>
                <a:solidFill>
                  <a:srgbClr val="458383"/>
                </a:solidFill>
              </a:rPr>
              <a:t>listenerRemoved </a:t>
            </a:r>
            <a:r>
              <a:rPr>
                <a:solidFill>
                  <a:srgbClr val="272727"/>
                </a:solidFill>
              </a:rPr>
              <a:t>= </a:t>
            </a:r>
            <a:r>
              <a:t>getSingleListenerRemoved</a:t>
            </a:r>
            <a:r>
              <a:rPr>
                <a:solidFill>
                  <a:srgbClr val="272727"/>
                </a:solidFill>
              </a:rPr>
              <a:t>(</a:t>
            </a:r>
            <a:r>
              <a:rPr>
                <a:solidFill>
                  <a:srgbClr val="00733B"/>
                </a:solidFill>
              </a:rPr>
              <a:t>'occupantsChange'</a:t>
            </a:r>
            <a:r>
              <a:rPr>
                <a:solidFill>
                  <a:srgbClr val="272727"/>
                </a:solidFill>
              </a:rPr>
              <a:t>);</a:t>
            </a:r>
          </a:p>
          <a:p>
            <a:pPr defTabSz="914400">
              <a:defRPr sz="2400">
                <a:solidFill>
                  <a:srgbClr val="458383"/>
                </a:solidFill>
                <a:latin typeface="Courier"/>
                <a:ea typeface="Courier"/>
                <a:cs typeface="Courier"/>
                <a:sym typeface="Courier"/>
              </a:defRPr>
            </a:pPr>
            <a:r>
              <a:rPr>
                <a:solidFill>
                  <a:srgbClr val="272727"/>
                </a:solidFill>
              </a:rPr>
              <a:t>  </a:t>
            </a:r>
            <a:r>
              <a:rPr i="1">
                <a:solidFill>
                  <a:srgbClr val="272727"/>
                </a:solidFill>
              </a:rPr>
              <a:t>expect</a:t>
            </a:r>
            <a:r>
              <a:rPr>
                <a:solidFill>
                  <a:srgbClr val="272727"/>
                </a:solidFill>
              </a:rPr>
              <a:t>(</a:t>
            </a:r>
            <a:r>
              <a:t>listenerAdded</a:t>
            </a:r>
            <a:r>
              <a:rPr>
                <a:solidFill>
                  <a:srgbClr val="272727"/>
                </a:solidFill>
              </a:rPr>
              <a:t>).</a:t>
            </a:r>
            <a:r>
              <a:rPr>
                <a:solidFill>
                  <a:srgbClr val="7A7A43"/>
                </a:solidFill>
              </a:rPr>
              <a:t>toBe</a:t>
            </a:r>
            <a:r>
              <a:rPr>
                <a:solidFill>
                  <a:srgbClr val="272727"/>
                </a:solidFill>
              </a:rPr>
              <a:t>(</a:t>
            </a:r>
            <a:r>
              <a:t>listenerRemoved</a:t>
            </a:r>
            <a:r>
              <a:rPr>
                <a:solidFill>
                  <a:srgbClr val="272727"/>
                </a:solidFill>
              </a:rPr>
              <a:t>);</a:t>
            </a:r>
          </a:p>
          <a:p>
            <a:pPr defTabSz="914400">
              <a:defRPr sz="2400">
                <a:solidFill>
                  <a:srgbClr val="272727"/>
                </a:solidFill>
                <a:latin typeface="Courier"/>
                <a:ea typeface="Courier"/>
                <a:cs typeface="Courier"/>
                <a:sym typeface="Courier"/>
              </a:defRPr>
            </a:pPr>
            <a:r>
              <a:t>});</a:t>
            </a:r>
          </a:p>
        </p:txBody>
      </p:sp>
      <p:sp>
        <p:nvSpPr>
          <p:cNvPr id="350" name="Test that the listener added is the exact same listener removed, getSingleListenerAdded/removed uses spy.mock.calls to find the arguments passed to addListener"/>
          <p:cNvSpPr txBox="1"/>
          <p:nvPr/>
        </p:nvSpPr>
        <p:spPr>
          <a:xfrm>
            <a:off x="1786599" y="12535931"/>
            <a:ext cx="16802882" cy="10837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pPr>
              <a:defRPr sz="3200" i="1"/>
            </a:pPr>
            <a:r>
              <a:t>Test that the listener added is the exact same listener removed, getSingleListenerAdded/removed uses spy.</a:t>
            </a:r>
            <a:r>
              <a:rPr>
                <a:solidFill>
                  <a:srgbClr val="66187A"/>
                </a:solidFill>
              </a:rPr>
              <a:t>mock</a:t>
            </a:r>
            <a:r>
              <a:t>.</a:t>
            </a:r>
            <a:r>
              <a:rPr>
                <a:solidFill>
                  <a:srgbClr val="66187A"/>
                </a:solidFill>
              </a:rPr>
              <a:t>calls </a:t>
            </a:r>
            <a:r>
              <a:t>to find the arguments passed to addListener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itle 1"/>
          <p:cNvSpPr txBox="1">
            <a:spLocks noGrp="1"/>
          </p:cNvSpPr>
          <p:nvPr>
            <p:ph type="title"/>
          </p:nvPr>
        </p:nvSpPr>
        <p:spPr>
          <a:xfrm>
            <a:off x="1676400" y="36510"/>
            <a:ext cx="21031200" cy="2651126"/>
          </a:xfrm>
          <a:prstGeom prst="rect">
            <a:avLst/>
          </a:prstGeom>
        </p:spPr>
        <p:txBody>
          <a:bodyPr/>
          <a:lstStyle/>
          <a:p>
            <a:r>
              <a:t>Test Mock is a Double that has Scripted results</a:t>
            </a:r>
          </a:p>
        </p:txBody>
      </p:sp>
      <p:sp>
        <p:nvSpPr>
          <p:cNvPr id="355" name="Content Placeholder 2"/>
          <p:cNvSpPr txBox="1">
            <a:spLocks noGrp="1"/>
          </p:cNvSpPr>
          <p:nvPr>
            <p:ph type="body" idx="1"/>
          </p:nvPr>
        </p:nvSpPr>
        <p:spPr>
          <a:xfrm>
            <a:off x="1676400" y="3000320"/>
            <a:ext cx="15774690" cy="8702676"/>
          </a:xfrm>
          <a:prstGeom prst="rect">
            <a:avLst/>
          </a:prstGeom>
        </p:spPr>
        <p:txBody>
          <a:bodyPr/>
          <a:lstStyle/>
          <a:p>
            <a:pPr marL="448055" indent="-448055" defTabSz="1792223">
              <a:spcBef>
                <a:spcPts val="1900"/>
              </a:spcBef>
              <a:defRPr sz="5488"/>
            </a:pPr>
            <a:r>
              <a:t>A test mock has scripted results:</a:t>
            </a:r>
          </a:p>
          <a:p>
            <a:pPr marL="896111" lvl="1" indent="-448055" defTabSz="1792223">
              <a:spcBef>
                <a:spcPts val="900"/>
              </a:spcBef>
              <a:defRPr sz="4704"/>
            </a:pPr>
            <a:r>
              <a:t>If such-and-such a method is called</a:t>
            </a:r>
          </a:p>
          <a:p>
            <a:pPr marL="1344168" lvl="2" indent="-448055" defTabSz="1792223">
              <a:spcBef>
                <a:spcPts val="900"/>
              </a:spcBef>
              <a:defRPr sz="3920"/>
            </a:pPr>
            <a:r>
              <a:t>return some particular value.</a:t>
            </a:r>
          </a:p>
          <a:p>
            <a:pPr marL="448055" indent="-448055" defTabSz="1792223">
              <a:spcBef>
                <a:spcPts val="1900"/>
              </a:spcBef>
              <a:defRPr sz="5488"/>
            </a:pPr>
            <a:r>
              <a:t>A complex mock can have many scripts:</a:t>
            </a:r>
          </a:p>
          <a:p>
            <a:pPr marL="896111" lvl="1" indent="-448055" defTabSz="1792223">
              <a:spcBef>
                <a:spcPts val="900"/>
              </a:spcBef>
              <a:defRPr sz="4704"/>
            </a:pPr>
            <a:r>
              <a:t>Multiple methods;</a:t>
            </a:r>
          </a:p>
          <a:p>
            <a:pPr marL="896111" lvl="1" indent="-448055" defTabSz="1792223">
              <a:spcBef>
                <a:spcPts val="900"/>
              </a:spcBef>
              <a:defRPr sz="4704"/>
            </a:pPr>
            <a:r>
              <a:t>Different results for subsequent calls.</a:t>
            </a:r>
          </a:p>
          <a:p>
            <a:pPr marL="448055" indent="-448055" defTabSz="1792223">
              <a:spcBef>
                <a:spcPts val="1900"/>
              </a:spcBef>
              <a:defRPr sz="5488"/>
            </a:pPr>
            <a:r>
              <a:t>Useful mocking assumes we know how mocked object will be used.</a:t>
            </a:r>
          </a:p>
          <a:p>
            <a:pPr marL="448055" indent="-448055" defTabSz="1792223">
              <a:spcBef>
                <a:spcPts val="1900"/>
              </a:spcBef>
              <a:defRPr sz="5488"/>
            </a:pPr>
            <a:r>
              <a:t>Jest’s default behavior is to return “undefined”, we can modify this</a:t>
            </a:r>
          </a:p>
        </p:txBody>
      </p:sp>
      <p:sp>
        <p:nvSpPr>
          <p:cNvPr id="356"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grpSp>
        <p:nvGrpSpPr>
          <p:cNvPr id="359" name="Rectangle 4"/>
          <p:cNvGrpSpPr/>
          <p:nvPr/>
        </p:nvGrpSpPr>
        <p:grpSpPr>
          <a:xfrm>
            <a:off x="18117647" y="6147186"/>
            <a:ext cx="5486401" cy="3301615"/>
            <a:chOff x="0" y="0"/>
            <a:chExt cx="5486400" cy="3301613"/>
          </a:xfrm>
        </p:grpSpPr>
        <p:sp>
          <p:nvSpPr>
            <p:cNvPr id="357" name="Rectangle"/>
            <p:cNvSpPr/>
            <p:nvPr/>
          </p:nvSpPr>
          <p:spPr>
            <a:xfrm>
              <a:off x="0" y="0"/>
              <a:ext cx="5486400" cy="3301614"/>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358" name="Mock has “scripted answers” and is used for “behavior verification”"/>
            <p:cNvSpPr txBox="1"/>
            <p:nvPr/>
          </p:nvSpPr>
          <p:spPr>
            <a:xfrm>
              <a:off x="104139" y="12700"/>
              <a:ext cx="5278122" cy="32308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t>Mock has “scripted answers” and is used for “behavior verification”</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359"/>
                                        </p:tgtEl>
                                        <p:attrNameLst>
                                          <p:attrName>style.visibility</p:attrName>
                                        </p:attrNameLst>
                                      </p:cBhvr>
                                      <p:to>
                                        <p:strVal val="visible"/>
                                      </p:to>
                                    </p:set>
                                    <p:anim calcmode="lin" valueType="num">
                                      <p:cBhvr>
                                        <p:cTn id="7" dur="500" fill="hold"/>
                                        <p:tgtEl>
                                          <p:spTgt spid="359"/>
                                        </p:tgtEl>
                                        <p:attrNameLst>
                                          <p:attrName>ppt_x</p:attrName>
                                        </p:attrNameLst>
                                      </p:cBhvr>
                                      <p:tavLst>
                                        <p:tav tm="0">
                                          <p:val>
                                            <p:strVal val="#ppt_x"/>
                                          </p:val>
                                        </p:tav>
                                        <p:tav tm="100000">
                                          <p:val>
                                            <p:strVal val="#ppt_x"/>
                                          </p:val>
                                        </p:tav>
                                      </p:tavLst>
                                    </p:anim>
                                    <p:anim calcmode="lin" valueType="num">
                                      <p:cBhvr>
                                        <p:cTn id="8" dur="500" fill="hold"/>
                                        <p:tgtEl>
                                          <p:spTgt spid="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le 1"/>
          <p:cNvSpPr txBox="1">
            <a:spLocks noGrp="1"/>
          </p:cNvSpPr>
          <p:nvPr>
            <p:ph type="title"/>
          </p:nvPr>
        </p:nvSpPr>
        <p:spPr>
          <a:xfrm>
            <a:off x="1676400" y="36510"/>
            <a:ext cx="21031200" cy="2651126"/>
          </a:xfrm>
          <a:prstGeom prst="rect">
            <a:avLst/>
          </a:prstGeom>
        </p:spPr>
        <p:txBody>
          <a:bodyPr/>
          <a:lstStyle/>
          <a:p>
            <a:r>
              <a:t>Jest supports Mocks</a:t>
            </a:r>
          </a:p>
        </p:txBody>
      </p:sp>
      <p:sp>
        <p:nvSpPr>
          <p:cNvPr id="364"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grpSp>
        <p:nvGrpSpPr>
          <p:cNvPr id="367" name="Rectangle 4"/>
          <p:cNvGrpSpPr/>
          <p:nvPr/>
        </p:nvGrpSpPr>
        <p:grpSpPr>
          <a:xfrm>
            <a:off x="17599806" y="3813297"/>
            <a:ext cx="5486401" cy="1845867"/>
            <a:chOff x="0" y="0"/>
            <a:chExt cx="5486400" cy="1845866"/>
          </a:xfrm>
        </p:grpSpPr>
        <p:sp>
          <p:nvSpPr>
            <p:cNvPr id="365" name="Rectangle"/>
            <p:cNvSpPr/>
            <p:nvPr/>
          </p:nvSpPr>
          <p:spPr>
            <a:xfrm>
              <a:off x="0" y="-1"/>
              <a:ext cx="5486400" cy="1845868"/>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366" name="You will see more of these in HW3"/>
            <p:cNvSpPr txBox="1"/>
            <p:nvPr/>
          </p:nvSpPr>
          <p:spPr>
            <a:xfrm>
              <a:off x="104139" y="12699"/>
              <a:ext cx="5278122" cy="17068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dirty="0"/>
                <a:t>You will see more of these in </a:t>
              </a:r>
              <a:r>
                <a:rPr lang="en-US" dirty="0"/>
                <a:t>IP2</a:t>
              </a:r>
              <a:endParaRPr dirty="0"/>
            </a:p>
          </p:txBody>
        </p:sp>
      </p:grpSp>
      <p:sp>
        <p:nvSpPr>
          <p:cNvPr id="368" name="Content Placeholder 6"/>
          <p:cNvSpPr txBox="1">
            <a:spLocks noGrp="1"/>
          </p:cNvSpPr>
          <p:nvPr>
            <p:ph type="body" sz="quarter" idx="1"/>
          </p:nvPr>
        </p:nvSpPr>
        <p:spPr>
          <a:xfrm>
            <a:off x="2339111" y="4028073"/>
            <a:ext cx="18766664" cy="1275119"/>
          </a:xfrm>
          <a:prstGeom prst="rect">
            <a:avLst/>
          </a:prstGeom>
        </p:spPr>
        <p:txBody>
          <a:bodyPr/>
          <a:lstStyle/>
          <a:p>
            <a:pPr marL="0" indent="0">
              <a:spcBef>
                <a:spcPts val="1200"/>
              </a:spcBef>
              <a:buSzTx/>
              <a:buNone/>
              <a:defRPr sz="2800">
                <a:solidFill>
                  <a:srgbClr val="0000FF"/>
                </a:solidFill>
                <a:latin typeface="Consolas"/>
                <a:ea typeface="Consolas"/>
                <a:cs typeface="Consolas"/>
                <a:sym typeface="Consolas"/>
              </a:defRPr>
            </a:pPr>
            <a:r>
              <a:t>const</a:t>
            </a:r>
            <a:r>
              <a:rPr>
                <a:solidFill>
                  <a:srgbClr val="000000"/>
                </a:solidFill>
              </a:rPr>
              <a:t> mockTwilioVideo = mockDeep&lt;TwilioVideo&gt;();</a:t>
            </a:r>
          </a:p>
          <a:p>
            <a:pPr marL="0" indent="0">
              <a:spcBef>
                <a:spcPts val="1200"/>
              </a:spcBef>
              <a:buSzTx/>
              <a:buNone/>
              <a:defRPr sz="2800">
                <a:latin typeface="Consolas"/>
                <a:ea typeface="Consolas"/>
                <a:cs typeface="Consolas"/>
                <a:sym typeface="Consolas"/>
              </a:defRPr>
            </a:pPr>
            <a:r>
              <a:t>jest.spyOn(TwilioVideo, </a:t>
            </a:r>
            <a:r>
              <a:rPr>
                <a:solidFill>
                  <a:srgbClr val="A31515"/>
                </a:solidFill>
              </a:rPr>
              <a:t>'getInstance'</a:t>
            </a:r>
            <a:r>
              <a:t>).mockReturnValue(mockTwilioVideo);</a:t>
            </a:r>
          </a:p>
        </p:txBody>
      </p:sp>
      <p:sp>
        <p:nvSpPr>
          <p:cNvPr id="369" name="Content Placeholder 2"/>
          <p:cNvSpPr txBox="1"/>
          <p:nvPr/>
        </p:nvSpPr>
        <p:spPr>
          <a:xfrm>
            <a:off x="1767840" y="3000319"/>
            <a:ext cx="15591810" cy="127511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lvl1pPr marL="457200" indent="-457200">
              <a:lnSpc>
                <a:spcPct val="90000"/>
              </a:lnSpc>
              <a:spcBef>
                <a:spcPts val="2000"/>
              </a:spcBef>
              <a:buSzPct val="100000"/>
              <a:buFont typeface="Arial"/>
              <a:buChar char="•"/>
              <a:defRPr sz="5600"/>
            </a:lvl1pPr>
          </a:lstStyle>
          <a:p>
            <a:r>
              <a:t>Replacing TwilioVideo with Mock</a:t>
            </a:r>
          </a:p>
        </p:txBody>
      </p:sp>
      <p:sp>
        <p:nvSpPr>
          <p:cNvPr id="370" name="Content Placeholder 2"/>
          <p:cNvSpPr txBox="1"/>
          <p:nvPr/>
        </p:nvSpPr>
        <p:spPr>
          <a:xfrm>
            <a:off x="1767840" y="5659163"/>
            <a:ext cx="15591810" cy="127511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lvl1pPr marL="457200" indent="-457200">
              <a:lnSpc>
                <a:spcPct val="90000"/>
              </a:lnSpc>
              <a:spcBef>
                <a:spcPts val="2000"/>
              </a:spcBef>
              <a:buSzPct val="100000"/>
              <a:buFont typeface="Arial"/>
              <a:buChar char="•"/>
              <a:defRPr sz="5600"/>
            </a:lvl1pPr>
          </a:lstStyle>
          <a:p>
            <a:r>
              <a:t>Jest Tests can be written</a:t>
            </a:r>
          </a:p>
        </p:txBody>
      </p:sp>
      <p:sp>
        <p:nvSpPr>
          <p:cNvPr id="371" name="Content Placeholder 6"/>
          <p:cNvSpPr txBox="1"/>
          <p:nvPr/>
        </p:nvSpPr>
        <p:spPr>
          <a:xfrm>
            <a:off x="-11534" y="6927189"/>
            <a:ext cx="24407068" cy="500207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ct val="90000"/>
              </a:lnSpc>
              <a:spcBef>
                <a:spcPts val="2000"/>
              </a:spcBef>
              <a:defRPr sz="2800">
                <a:latin typeface="Consolas"/>
                <a:ea typeface="Consolas"/>
                <a:cs typeface="Consolas"/>
                <a:sym typeface="Consolas"/>
              </a:defRPr>
            </a:pPr>
            <a:r>
              <a:t>it(</a:t>
            </a:r>
            <a:r>
              <a:rPr>
                <a:solidFill>
                  <a:srgbClr val="A31515"/>
                </a:solidFill>
              </a:rPr>
              <a:t>'should use the coveyTownID and player ID properties when requesting a video token'</a:t>
            </a:r>
            <a:r>
              <a:t>,</a:t>
            </a:r>
            <a:endParaRPr sz="5600"/>
          </a:p>
          <a:p>
            <a:pPr>
              <a:lnSpc>
                <a:spcPct val="90000"/>
              </a:lnSpc>
              <a:spcBef>
                <a:spcPts val="2000"/>
              </a:spcBef>
              <a:defRPr sz="2800">
                <a:latin typeface="Consolas"/>
                <a:ea typeface="Consolas"/>
                <a:cs typeface="Consolas"/>
                <a:sym typeface="Consolas"/>
              </a:defRPr>
            </a:pPr>
            <a:r>
              <a:t>      </a:t>
            </a:r>
            <a:r>
              <a:rPr>
                <a:solidFill>
                  <a:srgbClr val="0000FF"/>
                </a:solidFill>
              </a:rPr>
              <a:t>async</a:t>
            </a:r>
            <a:r>
              <a:t> () </a:t>
            </a:r>
            <a:r>
              <a:rPr>
                <a:solidFill>
                  <a:srgbClr val="0000FF"/>
                </a:solidFill>
              </a:rPr>
              <a:t>=&gt;</a:t>
            </a:r>
            <a:r>
              <a:t> {</a:t>
            </a:r>
            <a:endParaRPr sz="5600"/>
          </a:p>
          <a:p>
            <a:pPr>
              <a:lnSpc>
                <a:spcPct val="90000"/>
              </a:lnSpc>
              <a:spcBef>
                <a:spcPts val="2000"/>
              </a:spcBef>
              <a:defRPr sz="2800">
                <a:latin typeface="Consolas"/>
                <a:ea typeface="Consolas"/>
                <a:cs typeface="Consolas"/>
                <a:sym typeface="Consolas"/>
              </a:defRPr>
            </a:pPr>
            <a:r>
              <a:t>        </a:t>
            </a:r>
            <a:r>
              <a:rPr>
                <a:solidFill>
                  <a:srgbClr val="0000FF"/>
                </a:solidFill>
              </a:rPr>
              <a:t>const</a:t>
            </a:r>
            <a:r>
              <a:t> townName = </a:t>
            </a:r>
            <a:r>
              <a:rPr>
                <a:solidFill>
                  <a:srgbClr val="A31515"/>
                </a:solidFill>
              </a:rPr>
              <a:t>`FriendlyNameTest-</a:t>
            </a:r>
            <a:r>
              <a:rPr>
                <a:solidFill>
                  <a:srgbClr val="0000FF"/>
                </a:solidFill>
              </a:rPr>
              <a:t>${</a:t>
            </a:r>
            <a:r>
              <a:t>nanoid()</a:t>
            </a:r>
            <a:r>
              <a:rPr>
                <a:solidFill>
                  <a:srgbClr val="0000FF"/>
                </a:solidFill>
              </a:rPr>
              <a:t>}</a:t>
            </a:r>
            <a:r>
              <a:rPr>
                <a:solidFill>
                  <a:srgbClr val="A31515"/>
                </a:solidFill>
              </a:rPr>
              <a:t>`</a:t>
            </a:r>
            <a:r>
              <a:t>;</a:t>
            </a:r>
            <a:endParaRPr sz="5600"/>
          </a:p>
          <a:p>
            <a:pPr>
              <a:lnSpc>
                <a:spcPct val="90000"/>
              </a:lnSpc>
              <a:spcBef>
                <a:spcPts val="2000"/>
              </a:spcBef>
              <a:defRPr sz="2800">
                <a:latin typeface="Consolas"/>
                <a:ea typeface="Consolas"/>
                <a:cs typeface="Consolas"/>
                <a:sym typeface="Consolas"/>
              </a:defRPr>
            </a:pPr>
            <a:r>
              <a:t>        </a:t>
            </a:r>
            <a:r>
              <a:rPr>
                <a:solidFill>
                  <a:srgbClr val="0000FF"/>
                </a:solidFill>
              </a:rPr>
              <a:t>const</a:t>
            </a:r>
            <a:r>
              <a:t> townController = </a:t>
            </a:r>
            <a:r>
              <a:rPr>
                <a:solidFill>
                  <a:srgbClr val="0000FF"/>
                </a:solidFill>
              </a:rPr>
              <a:t>new</a:t>
            </a:r>
            <a:r>
              <a:t> CoveyTownController(townName, </a:t>
            </a:r>
            <a:r>
              <a:rPr>
                <a:solidFill>
                  <a:srgbClr val="0000FF"/>
                </a:solidFill>
              </a:rPr>
              <a:t>false</a:t>
            </a:r>
            <a:r>
              <a:t>);</a:t>
            </a:r>
            <a:endParaRPr sz="5600"/>
          </a:p>
          <a:p>
            <a:pPr>
              <a:lnSpc>
                <a:spcPct val="90000"/>
              </a:lnSpc>
              <a:spcBef>
                <a:spcPts val="2000"/>
              </a:spcBef>
              <a:defRPr sz="2800">
                <a:latin typeface="Consolas"/>
                <a:ea typeface="Consolas"/>
                <a:cs typeface="Consolas"/>
                <a:sym typeface="Consolas"/>
              </a:defRPr>
            </a:pPr>
            <a:r>
              <a:t>        </a:t>
            </a:r>
            <a:r>
              <a:rPr>
                <a:solidFill>
                  <a:srgbClr val="0000FF"/>
                </a:solidFill>
              </a:rPr>
              <a:t>const</a:t>
            </a:r>
            <a:r>
              <a:t> newPlayerSession = </a:t>
            </a:r>
            <a:r>
              <a:rPr>
                <a:solidFill>
                  <a:srgbClr val="0000FF"/>
                </a:solidFill>
              </a:rPr>
              <a:t>await</a:t>
            </a:r>
            <a:r>
              <a:t> townController.addPlayer(</a:t>
            </a:r>
            <a:r>
              <a:rPr>
                <a:solidFill>
                  <a:srgbClr val="0000FF"/>
                </a:solidFill>
              </a:rPr>
              <a:t>new</a:t>
            </a:r>
            <a:r>
              <a:t> Player(nanoid()));</a:t>
            </a:r>
            <a:endParaRPr sz="5600"/>
          </a:p>
          <a:p>
            <a:pPr>
              <a:lnSpc>
                <a:spcPct val="90000"/>
              </a:lnSpc>
              <a:spcBef>
                <a:spcPts val="2000"/>
              </a:spcBef>
              <a:defRPr sz="2800">
                <a:latin typeface="Consolas"/>
                <a:ea typeface="Consolas"/>
                <a:cs typeface="Consolas"/>
                <a:sym typeface="Consolas"/>
              </a:defRPr>
            </a:pPr>
            <a:r>
              <a:t>        expect(mockTwilioVideo.getTokenForTown).toBeCalledTimes(</a:t>
            </a:r>
            <a:r>
              <a:rPr>
                <a:solidFill>
                  <a:srgbClr val="098658"/>
                </a:solidFill>
              </a:rPr>
              <a:t>1</a:t>
            </a:r>
            <a:r>
              <a:t>);</a:t>
            </a:r>
            <a:endParaRPr sz="5600"/>
          </a:p>
          <a:p>
            <a:pPr>
              <a:lnSpc>
                <a:spcPct val="90000"/>
              </a:lnSpc>
              <a:spcBef>
                <a:spcPts val="2000"/>
              </a:spcBef>
              <a:defRPr sz="2800">
                <a:latin typeface="Consolas"/>
                <a:ea typeface="Consolas"/>
                <a:cs typeface="Consolas"/>
                <a:sym typeface="Consolas"/>
              </a:defRPr>
            </a:pPr>
            <a:r>
              <a:t>        expect(mockTwilioVideo.getTokenForTown).toBeCalledWith(townController.coveyTownID, newPlayerSession.player.id);</a:t>
            </a:r>
            <a:endParaRPr sz="5600"/>
          </a:p>
          <a:p>
            <a:pPr>
              <a:lnSpc>
                <a:spcPct val="90000"/>
              </a:lnSpc>
              <a:spcBef>
                <a:spcPts val="2000"/>
              </a:spcBef>
              <a:defRPr sz="2800">
                <a:latin typeface="Consolas"/>
                <a:ea typeface="Consolas"/>
                <a:cs typeface="Consolas"/>
                <a:sym typeface="Consolas"/>
              </a:defRPr>
            </a:pPr>
            <a:r>
              <a:t>      });</a:t>
            </a:r>
          </a:p>
        </p:txBody>
      </p:sp>
      <p:sp>
        <p:nvSpPr>
          <p:cNvPr id="372" name="TextBox 15"/>
          <p:cNvSpPr txBox="1"/>
          <p:nvPr/>
        </p:nvSpPr>
        <p:spPr>
          <a:xfrm>
            <a:off x="12669357" y="1725202"/>
            <a:ext cx="11055616" cy="666175"/>
          </a:xfrm>
          <a:prstGeom prst="rect">
            <a:avLst/>
          </a:prstGeom>
          <a:ln w="25400">
            <a:solidFill>
              <a:srgbClr val="0070C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r>
              <a:t>Jest’s Mock API: </a:t>
            </a:r>
            <a:r>
              <a:rPr u="sng">
                <a:solidFill>
                  <a:srgbClr val="0563C1"/>
                </a:solidFill>
                <a:uFill>
                  <a:solidFill>
                    <a:srgbClr val="0563C1"/>
                  </a:solidFill>
                </a:uFill>
                <a:hlinkClick r:id="rId3"/>
              </a:rPr>
              <a:t>https://jestjs.io/docs/mock-function-api</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367"/>
                                        </p:tgtEl>
                                        <p:attrNameLst>
                                          <p:attrName>style.visibility</p:attrName>
                                        </p:attrNameLst>
                                      </p:cBhvr>
                                      <p:to>
                                        <p:strVal val="visible"/>
                                      </p:to>
                                    </p:set>
                                    <p:anim calcmode="lin" valueType="num">
                                      <p:cBhvr>
                                        <p:cTn id="7" dur="500" fill="hold"/>
                                        <p:tgtEl>
                                          <p:spTgt spid="367"/>
                                        </p:tgtEl>
                                        <p:attrNameLst>
                                          <p:attrName>ppt_x</p:attrName>
                                        </p:attrNameLst>
                                      </p:cBhvr>
                                      <p:tavLst>
                                        <p:tav tm="0">
                                          <p:val>
                                            <p:strVal val="#ppt_x"/>
                                          </p:val>
                                        </p:tav>
                                        <p:tav tm="100000">
                                          <p:val>
                                            <p:strVal val="#ppt_x"/>
                                          </p:val>
                                        </p:tav>
                                      </p:tavLst>
                                    </p:anim>
                                    <p:anim calcmode="lin" valueType="num">
                                      <p:cBhvr>
                                        <p:cTn id="8" dur="500" fill="hold"/>
                                        <p:tgtEl>
                                          <p:spTgt spid="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itle 1"/>
          <p:cNvSpPr txBox="1">
            <a:spLocks noGrp="1"/>
          </p:cNvSpPr>
          <p:nvPr>
            <p:ph type="title"/>
          </p:nvPr>
        </p:nvSpPr>
        <p:spPr>
          <a:xfrm>
            <a:off x="1676400" y="36510"/>
            <a:ext cx="21031200" cy="2651126"/>
          </a:xfrm>
          <a:prstGeom prst="rect">
            <a:avLst/>
          </a:prstGeom>
        </p:spPr>
        <p:txBody>
          <a:bodyPr/>
          <a:lstStyle/>
          <a:p>
            <a:r>
              <a:t>Here is another Example of Mock /1</a:t>
            </a:r>
          </a:p>
        </p:txBody>
      </p:sp>
      <p:sp>
        <p:nvSpPr>
          <p:cNvPr id="377"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378" name="Content Placeholder 6"/>
          <p:cNvSpPr txBox="1">
            <a:spLocks noGrp="1"/>
          </p:cNvSpPr>
          <p:nvPr>
            <p:ph type="body" idx="1"/>
          </p:nvPr>
        </p:nvSpPr>
        <p:spPr>
          <a:xfrm>
            <a:off x="1676399" y="3000319"/>
            <a:ext cx="19932318" cy="9712381"/>
          </a:xfrm>
          <a:prstGeom prst="rect">
            <a:avLst/>
          </a:prstGeom>
        </p:spPr>
        <p:txBody>
          <a:bodyPr>
            <a:normAutofit lnSpcReduction="10000"/>
          </a:bodyPr>
          <a:lstStyle/>
          <a:p>
            <a:pPr marL="0" indent="0" defTabSz="1792223">
              <a:spcBef>
                <a:spcPts val="1900"/>
              </a:spcBef>
              <a:buSzTx/>
              <a:buNone/>
              <a:defRPr sz="2744">
                <a:latin typeface="Consolas"/>
                <a:ea typeface="Consolas"/>
                <a:cs typeface="Consolas"/>
                <a:sym typeface="Consolas"/>
              </a:defRPr>
            </a:pPr>
            <a:r>
              <a:t>describe(</a:t>
            </a:r>
            <a:r>
              <a:rPr>
                <a:solidFill>
                  <a:srgbClr val="A31515"/>
                </a:solidFill>
              </a:rPr>
              <a:t>'conversationAreaCreateHandler'</a:t>
            </a:r>
            <a:r>
              <a:t>, () </a:t>
            </a:r>
            <a:r>
              <a:rPr>
                <a:solidFill>
                  <a:srgbClr val="0000FF"/>
                </a:solidFill>
              </a:rPr>
              <a:t>=&gt;</a:t>
            </a:r>
            <a:r>
              <a:t> {</a:t>
            </a:r>
          </a:p>
          <a:p>
            <a:pPr marL="0" indent="0" defTabSz="1792223">
              <a:spcBef>
                <a:spcPts val="1900"/>
              </a:spcBef>
              <a:buSzTx/>
              <a:buNone/>
              <a:defRPr sz="2744">
                <a:latin typeface="Consolas"/>
                <a:ea typeface="Consolas"/>
                <a:cs typeface="Consolas"/>
                <a:sym typeface="Consolas"/>
              </a:defRPr>
            </a:pPr>
            <a:br/>
            <a:r>
              <a:t>    </a:t>
            </a:r>
            <a:r>
              <a:rPr>
                <a:solidFill>
                  <a:srgbClr val="0000FF"/>
                </a:solidFill>
              </a:rPr>
              <a:t>const</a:t>
            </a:r>
            <a:r>
              <a:t> mockCoveyTownStore = mock&lt;CoveyTownsStore&gt;();</a:t>
            </a:r>
          </a:p>
          <a:p>
            <a:pPr marL="0" indent="0" defTabSz="1792223">
              <a:spcBef>
                <a:spcPts val="1900"/>
              </a:spcBef>
              <a:buSzTx/>
              <a:buNone/>
              <a:defRPr sz="2744">
                <a:latin typeface="Consolas"/>
                <a:ea typeface="Consolas"/>
                <a:cs typeface="Consolas"/>
                <a:sym typeface="Consolas"/>
              </a:defRPr>
            </a:pPr>
            <a:r>
              <a:t>    </a:t>
            </a:r>
            <a:r>
              <a:rPr>
                <a:solidFill>
                  <a:srgbClr val="0000FF"/>
                </a:solidFill>
              </a:rPr>
              <a:t>const</a:t>
            </a:r>
            <a:r>
              <a:t> mockCoveyTownController = mock&lt;CoveyTownController&gt;();</a:t>
            </a:r>
          </a:p>
          <a:p>
            <a:pPr marL="0" indent="0" defTabSz="1792223">
              <a:spcBef>
                <a:spcPts val="1900"/>
              </a:spcBef>
              <a:buSzTx/>
              <a:buNone/>
              <a:defRPr sz="2744">
                <a:latin typeface="Consolas"/>
                <a:ea typeface="Consolas"/>
                <a:cs typeface="Consolas"/>
                <a:sym typeface="Consolas"/>
              </a:defRPr>
            </a:pPr>
            <a:r>
              <a:t>    beforeAll(() </a:t>
            </a:r>
            <a:r>
              <a:rPr>
                <a:solidFill>
                  <a:srgbClr val="0000FF"/>
                </a:solidFill>
              </a:rPr>
              <a:t>=&gt;</a:t>
            </a:r>
            <a:r>
              <a:t> {</a:t>
            </a:r>
          </a:p>
          <a:p>
            <a:pPr marL="0" indent="0" defTabSz="1792223">
              <a:spcBef>
                <a:spcPts val="1900"/>
              </a:spcBef>
              <a:buSzTx/>
              <a:buNone/>
              <a:defRPr sz="2744">
                <a:latin typeface="Consolas"/>
                <a:ea typeface="Consolas"/>
                <a:cs typeface="Consolas"/>
                <a:sym typeface="Consolas"/>
              </a:defRPr>
            </a:pPr>
            <a:r>
              <a:t>      </a:t>
            </a:r>
            <a:r>
              <a:rPr>
                <a:solidFill>
                  <a:srgbClr val="008000"/>
                </a:solidFill>
              </a:rPr>
              <a:t>// Set up a spy for CoveyTownsStore that will always return our mockCoveyTownsStore as the singleton instance</a:t>
            </a:r>
          </a:p>
          <a:p>
            <a:pPr marL="0" indent="0" defTabSz="1792223">
              <a:spcBef>
                <a:spcPts val="1900"/>
              </a:spcBef>
              <a:buSzTx/>
              <a:buNone/>
              <a:defRPr sz="2744">
                <a:latin typeface="Consolas"/>
                <a:ea typeface="Consolas"/>
                <a:cs typeface="Consolas"/>
                <a:sym typeface="Consolas"/>
              </a:defRPr>
            </a:pPr>
            <a:r>
              <a:t>      jest.spyOn(CoveyTownsStore, </a:t>
            </a:r>
            <a:r>
              <a:rPr>
                <a:solidFill>
                  <a:srgbClr val="A31515"/>
                </a:solidFill>
              </a:rPr>
              <a:t>'getInstance'</a:t>
            </a:r>
            <a:r>
              <a:t>).mockReturnValue(mockCoveyTownStore);</a:t>
            </a:r>
          </a:p>
          <a:p>
            <a:pPr marL="0" indent="0" defTabSz="1792223">
              <a:spcBef>
                <a:spcPts val="1900"/>
              </a:spcBef>
              <a:buSzTx/>
              <a:buNone/>
              <a:defRPr sz="2744">
                <a:latin typeface="Consolas"/>
                <a:ea typeface="Consolas"/>
                <a:cs typeface="Consolas"/>
                <a:sym typeface="Consolas"/>
              </a:defRPr>
            </a:pPr>
            <a:r>
              <a:t>    });</a:t>
            </a:r>
          </a:p>
          <a:p>
            <a:pPr marL="0" indent="0" defTabSz="1792223">
              <a:spcBef>
                <a:spcPts val="1900"/>
              </a:spcBef>
              <a:buSzTx/>
              <a:buNone/>
              <a:defRPr sz="2744">
                <a:latin typeface="Consolas"/>
                <a:ea typeface="Consolas"/>
                <a:cs typeface="Consolas"/>
                <a:sym typeface="Consolas"/>
              </a:defRPr>
            </a:pPr>
            <a:r>
              <a:t>    beforeEach(() </a:t>
            </a:r>
            <a:r>
              <a:rPr>
                <a:solidFill>
                  <a:srgbClr val="0000FF"/>
                </a:solidFill>
              </a:rPr>
              <a:t>=&gt;</a:t>
            </a:r>
            <a:r>
              <a:t> {</a:t>
            </a:r>
          </a:p>
          <a:p>
            <a:pPr marL="0" indent="0" defTabSz="1792223">
              <a:spcBef>
                <a:spcPts val="1900"/>
              </a:spcBef>
              <a:buSzTx/>
              <a:buNone/>
              <a:defRPr sz="2744">
                <a:latin typeface="Consolas"/>
                <a:ea typeface="Consolas"/>
                <a:cs typeface="Consolas"/>
                <a:sym typeface="Consolas"/>
              </a:defRPr>
            </a:pPr>
            <a:r>
              <a:t>      </a:t>
            </a:r>
            <a:r>
              <a:rPr>
                <a:solidFill>
                  <a:srgbClr val="008000"/>
                </a:solidFill>
              </a:rPr>
              <a:t>// Reset all mock calls, and ensure that getControllerForTown will always return the same mock controller</a:t>
            </a:r>
          </a:p>
          <a:p>
            <a:pPr marL="0" indent="0" defTabSz="1792223">
              <a:spcBef>
                <a:spcPts val="1900"/>
              </a:spcBef>
              <a:buSzTx/>
              <a:buNone/>
              <a:defRPr sz="2744">
                <a:latin typeface="Consolas"/>
                <a:ea typeface="Consolas"/>
                <a:cs typeface="Consolas"/>
                <a:sym typeface="Consolas"/>
              </a:defRPr>
            </a:pPr>
            <a:r>
              <a:t>      mockReset(mockCoveyTownController);</a:t>
            </a:r>
          </a:p>
          <a:p>
            <a:pPr marL="0" indent="0" defTabSz="1792223">
              <a:spcBef>
                <a:spcPts val="1900"/>
              </a:spcBef>
              <a:buSzTx/>
              <a:buNone/>
              <a:defRPr sz="2744">
                <a:latin typeface="Consolas"/>
                <a:ea typeface="Consolas"/>
                <a:cs typeface="Consolas"/>
                <a:sym typeface="Consolas"/>
              </a:defRPr>
            </a:pPr>
            <a:r>
              <a:t>      mockReset(mockCoveyTownStore);</a:t>
            </a:r>
          </a:p>
          <a:p>
            <a:pPr marL="0" indent="0" defTabSz="1792223">
              <a:spcBef>
                <a:spcPts val="1900"/>
              </a:spcBef>
              <a:buSzTx/>
              <a:buNone/>
              <a:defRPr sz="2744">
                <a:latin typeface="Consolas"/>
                <a:ea typeface="Consolas"/>
                <a:cs typeface="Consolas"/>
                <a:sym typeface="Consolas"/>
              </a:defRPr>
            </a:pPr>
            <a:r>
              <a:t>      mockCoveyTownStore.getControllerForTown.mockReturnValue(mockCoveyTownController);</a:t>
            </a:r>
          </a:p>
          <a:p>
            <a:pPr marL="0" indent="0" defTabSz="1792223">
              <a:spcBef>
                <a:spcPts val="1900"/>
              </a:spcBef>
              <a:buSzTx/>
              <a:buNone/>
              <a:defRPr sz="2744">
                <a:latin typeface="Consolas"/>
                <a:ea typeface="Consolas"/>
                <a:cs typeface="Consolas"/>
                <a:sym typeface="Consolas"/>
              </a:defRPr>
            </a:pPr>
            <a:r>
              <a:t>    });</a:t>
            </a:r>
          </a:p>
          <a:p>
            <a:pPr marL="0" indent="0" defTabSz="1792223">
              <a:spcBef>
                <a:spcPts val="1900"/>
              </a:spcBef>
              <a:buSzTx/>
              <a:buNone/>
              <a:defRPr sz="2744">
                <a:latin typeface="Consolas"/>
                <a:ea typeface="Consolas"/>
                <a:cs typeface="Consolas"/>
                <a:sym typeface="Consolas"/>
              </a:defRPr>
            </a:pPr>
            <a:r>
              <a:t>. . . . </a:t>
            </a:r>
          </a:p>
        </p:txBody>
      </p:sp>
      <p:grpSp>
        <p:nvGrpSpPr>
          <p:cNvPr id="381" name="Rectangle 5"/>
          <p:cNvGrpSpPr/>
          <p:nvPr/>
        </p:nvGrpSpPr>
        <p:grpSpPr>
          <a:xfrm>
            <a:off x="19251826" y="6597046"/>
            <a:ext cx="4180369" cy="2481581"/>
            <a:chOff x="0" y="0"/>
            <a:chExt cx="4180368" cy="2481579"/>
          </a:xfrm>
        </p:grpSpPr>
        <p:sp>
          <p:nvSpPr>
            <p:cNvPr id="379" name="Rectangle"/>
            <p:cNvSpPr/>
            <p:nvPr/>
          </p:nvSpPr>
          <p:spPr>
            <a:xfrm>
              <a:off x="0" y="0"/>
              <a:ext cx="4180369" cy="2206245"/>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380" name="spying on getInstance() method"/>
            <p:cNvSpPr txBox="1"/>
            <p:nvPr/>
          </p:nvSpPr>
          <p:spPr>
            <a:xfrm>
              <a:off x="104139" y="12700"/>
              <a:ext cx="3972090" cy="246888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t>spying on getInstance() method</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381"/>
                                        </p:tgtEl>
                                        <p:attrNameLst>
                                          <p:attrName>style.visibility</p:attrName>
                                        </p:attrNameLst>
                                      </p:cBhvr>
                                      <p:to>
                                        <p:strVal val="visible"/>
                                      </p:to>
                                    </p:set>
                                    <p:anim calcmode="lin" valueType="num">
                                      <p:cBhvr>
                                        <p:cTn id="7" dur="500" fill="hold"/>
                                        <p:tgtEl>
                                          <p:spTgt spid="381"/>
                                        </p:tgtEl>
                                        <p:attrNameLst>
                                          <p:attrName>ppt_x</p:attrName>
                                        </p:attrNameLst>
                                      </p:cBhvr>
                                      <p:tavLst>
                                        <p:tav tm="0">
                                          <p:val>
                                            <p:strVal val="#ppt_x"/>
                                          </p:val>
                                        </p:tav>
                                        <p:tav tm="100000">
                                          <p:val>
                                            <p:strVal val="#ppt_x"/>
                                          </p:val>
                                        </p:tav>
                                      </p:tavLst>
                                    </p:anim>
                                    <p:anim calcmode="lin" valueType="num">
                                      <p:cBhvr>
                                        <p:cTn id="8" dur="500" fill="hold"/>
                                        <p:tgtEl>
                                          <p:spTgt spid="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itle 1"/>
          <p:cNvSpPr txBox="1">
            <a:spLocks noGrp="1"/>
          </p:cNvSpPr>
          <p:nvPr>
            <p:ph type="title"/>
          </p:nvPr>
        </p:nvSpPr>
        <p:spPr>
          <a:xfrm>
            <a:off x="1676400" y="36510"/>
            <a:ext cx="21031200" cy="2651126"/>
          </a:xfrm>
          <a:prstGeom prst="rect">
            <a:avLst/>
          </a:prstGeom>
        </p:spPr>
        <p:txBody>
          <a:bodyPr/>
          <a:lstStyle/>
          <a:p>
            <a:r>
              <a:t>Here is another Example of Mock /2</a:t>
            </a:r>
          </a:p>
        </p:txBody>
      </p:sp>
      <p:sp>
        <p:nvSpPr>
          <p:cNvPr id="386"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387" name="Content Placeholder 6"/>
          <p:cNvSpPr txBox="1">
            <a:spLocks noGrp="1"/>
          </p:cNvSpPr>
          <p:nvPr>
            <p:ph type="body" idx="1"/>
          </p:nvPr>
        </p:nvSpPr>
        <p:spPr>
          <a:xfrm>
            <a:off x="1676400" y="3000319"/>
            <a:ext cx="22707600" cy="9712381"/>
          </a:xfrm>
          <a:prstGeom prst="rect">
            <a:avLst/>
          </a:prstGeom>
        </p:spPr>
        <p:txBody>
          <a:bodyPr/>
          <a:lstStyle/>
          <a:p>
            <a:pPr marL="0" indent="0" defTabSz="1700783">
              <a:spcBef>
                <a:spcPts val="1800"/>
              </a:spcBef>
              <a:buSzTx/>
              <a:buNone/>
              <a:defRPr sz="1860">
                <a:latin typeface="Consolas"/>
                <a:ea typeface="Consolas"/>
                <a:cs typeface="Consolas"/>
                <a:sym typeface="Consolas"/>
              </a:defRPr>
            </a:pPr>
            <a:r>
              <a:t>. . . . </a:t>
            </a:r>
          </a:p>
          <a:p>
            <a:pPr marL="0" indent="0" defTabSz="1700783">
              <a:spcBef>
                <a:spcPts val="1800"/>
              </a:spcBef>
              <a:buSzTx/>
              <a:buNone/>
              <a:defRPr sz="2604">
                <a:latin typeface="Consolas"/>
                <a:ea typeface="Consolas"/>
                <a:cs typeface="Consolas"/>
                <a:sym typeface="Consolas"/>
              </a:defRPr>
            </a:pPr>
            <a:r>
              <a:t>    it(</a:t>
            </a:r>
            <a:r>
              <a:rPr>
                <a:solidFill>
                  <a:srgbClr val="A31515"/>
                </a:solidFill>
              </a:rPr>
              <a:t>'Checks for a valid session token before creating a conversation area'</a:t>
            </a:r>
            <a:r>
              <a:t>, ()</a:t>
            </a:r>
            <a:r>
              <a:rPr>
                <a:solidFill>
                  <a:srgbClr val="0000FF"/>
                </a:solidFill>
              </a:rPr>
              <a:t>=&gt;</a:t>
            </a:r>
            <a:r>
              <a:t>{</a:t>
            </a:r>
          </a:p>
          <a:p>
            <a:pPr marL="0" indent="0" defTabSz="1700783">
              <a:spcBef>
                <a:spcPts val="1800"/>
              </a:spcBef>
              <a:buSzTx/>
              <a:buNone/>
              <a:defRPr sz="2604">
                <a:latin typeface="Consolas"/>
                <a:ea typeface="Consolas"/>
                <a:cs typeface="Consolas"/>
                <a:sym typeface="Consolas"/>
              </a:defRPr>
            </a:pPr>
            <a:r>
              <a:t>      </a:t>
            </a:r>
            <a:r>
              <a:rPr>
                <a:solidFill>
                  <a:srgbClr val="0000FF"/>
                </a:solidFill>
              </a:rPr>
              <a:t>const</a:t>
            </a:r>
            <a:r>
              <a:t> coveyTownID = nanoid();</a:t>
            </a:r>
          </a:p>
          <a:p>
            <a:pPr marL="0" indent="0" defTabSz="1700783">
              <a:spcBef>
                <a:spcPts val="1800"/>
              </a:spcBef>
              <a:buSzTx/>
              <a:buNone/>
              <a:defRPr sz="2604">
                <a:latin typeface="Consolas"/>
                <a:ea typeface="Consolas"/>
                <a:cs typeface="Consolas"/>
                <a:sym typeface="Consolas"/>
              </a:defRPr>
            </a:pPr>
            <a:r>
              <a:t>      </a:t>
            </a:r>
            <a:r>
              <a:rPr>
                <a:solidFill>
                  <a:srgbClr val="0000FF"/>
                </a:solidFill>
              </a:rPr>
              <a:t>const</a:t>
            </a:r>
            <a:r>
              <a:t> conversationArea :ServerConversationArea = { boundingBox: { height: </a:t>
            </a:r>
            <a:r>
              <a:rPr>
                <a:solidFill>
                  <a:srgbClr val="098658"/>
                </a:solidFill>
              </a:rPr>
              <a:t>1</a:t>
            </a:r>
            <a:r>
              <a:t>, width: </a:t>
            </a:r>
            <a:r>
              <a:rPr>
                <a:solidFill>
                  <a:srgbClr val="098658"/>
                </a:solidFill>
              </a:rPr>
              <a:t>1</a:t>
            </a:r>
            <a:r>
              <a:t>, x:</a:t>
            </a:r>
            <a:r>
              <a:rPr>
                <a:solidFill>
                  <a:srgbClr val="098658"/>
                </a:solidFill>
              </a:rPr>
              <a:t>1</a:t>
            </a:r>
            <a:r>
              <a:t>, y:</a:t>
            </a:r>
            <a:r>
              <a:rPr>
                <a:solidFill>
                  <a:srgbClr val="098658"/>
                </a:solidFill>
              </a:rPr>
              <a:t>1</a:t>
            </a:r>
            <a:r>
              <a:t> }, label: nanoid(), occupantsByID: [], topic: nanoid() };</a:t>
            </a:r>
          </a:p>
          <a:p>
            <a:pPr marL="0" indent="0" defTabSz="1700783">
              <a:spcBef>
                <a:spcPts val="1800"/>
              </a:spcBef>
              <a:buSzTx/>
              <a:buNone/>
              <a:defRPr sz="2604">
                <a:latin typeface="Consolas"/>
                <a:ea typeface="Consolas"/>
                <a:cs typeface="Consolas"/>
                <a:sym typeface="Consolas"/>
              </a:defRPr>
            </a:pPr>
            <a:r>
              <a:t>      </a:t>
            </a:r>
            <a:r>
              <a:rPr>
                <a:solidFill>
                  <a:srgbClr val="0000FF"/>
                </a:solidFill>
              </a:rPr>
              <a:t>const</a:t>
            </a:r>
            <a:r>
              <a:t> invalidSessionToken = nanoid();</a:t>
            </a:r>
          </a:p>
          <a:p>
            <a:pPr marL="0" indent="0" defTabSz="1700783">
              <a:spcBef>
                <a:spcPts val="1800"/>
              </a:spcBef>
              <a:buSzTx/>
              <a:buNone/>
              <a:defRPr sz="2604">
                <a:latin typeface="Consolas"/>
                <a:ea typeface="Consolas"/>
                <a:cs typeface="Consolas"/>
                <a:sym typeface="Consolas"/>
              </a:defRPr>
            </a:pPr>
            <a:r>
              <a:t>      </a:t>
            </a:r>
            <a:r>
              <a:rPr>
                <a:solidFill>
                  <a:srgbClr val="008000"/>
                </a:solidFill>
              </a:rPr>
              <a:t>// Make sure to return 'undefined' regardless of what session token is passed</a:t>
            </a:r>
          </a:p>
          <a:p>
            <a:pPr marL="0" indent="0" defTabSz="1700783">
              <a:spcBef>
                <a:spcPts val="1800"/>
              </a:spcBef>
              <a:buSzTx/>
              <a:buNone/>
              <a:defRPr sz="2604">
                <a:latin typeface="Consolas"/>
                <a:ea typeface="Consolas"/>
                <a:cs typeface="Consolas"/>
                <a:sym typeface="Consolas"/>
              </a:defRPr>
            </a:pPr>
            <a:r>
              <a:t>      mockCoveyTownController.getSessionByToken.mockReturnValueOnce(</a:t>
            </a:r>
            <a:r>
              <a:rPr>
                <a:solidFill>
                  <a:srgbClr val="0000FF"/>
                </a:solidFill>
              </a:rPr>
              <a:t>undefined</a:t>
            </a:r>
            <a:r>
              <a:t>);</a:t>
            </a:r>
          </a:p>
          <a:p>
            <a:pPr marL="0" indent="0" defTabSz="1700783">
              <a:spcBef>
                <a:spcPts val="1800"/>
              </a:spcBef>
              <a:buSzTx/>
              <a:buNone/>
              <a:defRPr sz="2604">
                <a:latin typeface="Consolas"/>
                <a:ea typeface="Consolas"/>
                <a:cs typeface="Consolas"/>
                <a:sym typeface="Consolas"/>
              </a:defRPr>
            </a:pPr>
            <a:r>
              <a:t>      requestHandlers.conversationAreaCreateHandler({</a:t>
            </a:r>
          </a:p>
          <a:p>
            <a:pPr marL="0" indent="0" defTabSz="1700783">
              <a:spcBef>
                <a:spcPts val="1800"/>
              </a:spcBef>
              <a:buSzTx/>
              <a:buNone/>
              <a:defRPr sz="2604">
                <a:latin typeface="Consolas"/>
                <a:ea typeface="Consolas"/>
                <a:cs typeface="Consolas"/>
                <a:sym typeface="Consolas"/>
              </a:defRPr>
            </a:pPr>
            <a:r>
              <a:t>        conversationArea,</a:t>
            </a:r>
          </a:p>
          <a:p>
            <a:pPr marL="0" indent="0" defTabSz="1700783">
              <a:spcBef>
                <a:spcPts val="1800"/>
              </a:spcBef>
              <a:buSzTx/>
              <a:buNone/>
              <a:defRPr sz="2604">
                <a:latin typeface="Consolas"/>
                <a:ea typeface="Consolas"/>
                <a:cs typeface="Consolas"/>
                <a:sym typeface="Consolas"/>
              </a:defRPr>
            </a:pPr>
            <a:r>
              <a:t>        coveyTownID,</a:t>
            </a:r>
          </a:p>
          <a:p>
            <a:pPr marL="0" indent="0" defTabSz="1700783">
              <a:spcBef>
                <a:spcPts val="1800"/>
              </a:spcBef>
              <a:buSzTx/>
              <a:buNone/>
              <a:defRPr sz="2604">
                <a:latin typeface="Consolas"/>
                <a:ea typeface="Consolas"/>
                <a:cs typeface="Consolas"/>
                <a:sym typeface="Consolas"/>
              </a:defRPr>
            </a:pPr>
            <a:r>
              <a:t>        sessionToken: invalidSessionToken,</a:t>
            </a:r>
          </a:p>
          <a:p>
            <a:pPr marL="0" indent="0" defTabSz="1700783">
              <a:spcBef>
                <a:spcPts val="1800"/>
              </a:spcBef>
              <a:buSzTx/>
              <a:buNone/>
              <a:defRPr sz="2604">
                <a:latin typeface="Consolas"/>
                <a:ea typeface="Consolas"/>
                <a:cs typeface="Consolas"/>
                <a:sym typeface="Consolas"/>
              </a:defRPr>
            </a:pPr>
            <a:r>
              <a:t>      });</a:t>
            </a:r>
          </a:p>
          <a:p>
            <a:pPr marL="0" indent="0" defTabSz="1700783">
              <a:spcBef>
                <a:spcPts val="1800"/>
              </a:spcBef>
              <a:buSzTx/>
              <a:buNone/>
              <a:defRPr sz="2604">
                <a:latin typeface="Consolas"/>
                <a:ea typeface="Consolas"/>
                <a:cs typeface="Consolas"/>
                <a:sym typeface="Consolas"/>
              </a:defRPr>
            </a:pPr>
            <a:r>
              <a:t>      expect(mockCoveyTownController.getSessionByToken).toBeCalledWith(invalidSessionToken);</a:t>
            </a:r>
          </a:p>
          <a:p>
            <a:pPr marL="0" indent="0" defTabSz="1700783">
              <a:spcBef>
                <a:spcPts val="1800"/>
              </a:spcBef>
              <a:buSzTx/>
              <a:buNone/>
              <a:defRPr sz="2604">
                <a:latin typeface="Consolas"/>
                <a:ea typeface="Consolas"/>
                <a:cs typeface="Consolas"/>
                <a:sym typeface="Consolas"/>
              </a:defRPr>
            </a:pPr>
            <a:r>
              <a:t>      expect(mockCoveyTownController.addConversationArea).not.toHaveBeenCalled();   </a:t>
            </a:r>
          </a:p>
          <a:p>
            <a:pPr marL="0" indent="0" defTabSz="1700783">
              <a:spcBef>
                <a:spcPts val="1800"/>
              </a:spcBef>
              <a:buSzTx/>
              <a:buNone/>
              <a:defRPr sz="2604">
                <a:latin typeface="Consolas"/>
                <a:ea typeface="Consolas"/>
                <a:cs typeface="Consolas"/>
                <a:sym typeface="Consolas"/>
              </a:defRPr>
            </a:pPr>
            <a:r>
              <a:t>   });  </a:t>
            </a:r>
          </a:p>
          <a:p>
            <a:pPr marL="0" indent="0" defTabSz="1700783">
              <a:spcBef>
                <a:spcPts val="1800"/>
              </a:spcBef>
              <a:buSzTx/>
              <a:buNone/>
              <a:defRPr sz="2604">
                <a:latin typeface="Consolas"/>
                <a:ea typeface="Consolas"/>
                <a:cs typeface="Consolas"/>
                <a:sym typeface="Consolas"/>
              </a:defRPr>
            </a:pPr>
            <a:r>
              <a:t>});</a:t>
            </a:r>
          </a:p>
        </p:txBody>
      </p:sp>
      <p:grpSp>
        <p:nvGrpSpPr>
          <p:cNvPr id="390" name="Rectangle 5"/>
          <p:cNvGrpSpPr/>
          <p:nvPr/>
        </p:nvGrpSpPr>
        <p:grpSpPr>
          <a:xfrm>
            <a:off x="11936625" y="8805998"/>
            <a:ext cx="11269365" cy="1719581"/>
            <a:chOff x="0" y="0"/>
            <a:chExt cx="11269364" cy="1719579"/>
          </a:xfrm>
        </p:grpSpPr>
        <p:sp>
          <p:nvSpPr>
            <p:cNvPr id="388" name="Rectangle"/>
            <p:cNvSpPr/>
            <p:nvPr/>
          </p:nvSpPr>
          <p:spPr>
            <a:xfrm>
              <a:off x="0" y="0"/>
              <a:ext cx="11269365" cy="1647819"/>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389" name="If SessionToken is invalid, don’t call addConversationArea()"/>
            <p:cNvSpPr txBox="1"/>
            <p:nvPr/>
          </p:nvSpPr>
          <p:spPr>
            <a:xfrm>
              <a:off x="104139" y="12700"/>
              <a:ext cx="11061085" cy="170688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t>If SessionToken is invalid, don’t call addConversationArea()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390"/>
                                        </p:tgtEl>
                                        <p:attrNameLst>
                                          <p:attrName>style.visibility</p:attrName>
                                        </p:attrNameLst>
                                      </p:cBhvr>
                                      <p:to>
                                        <p:strVal val="visible"/>
                                      </p:to>
                                    </p:set>
                                    <p:anim calcmode="lin" valueType="num">
                                      <p:cBhvr>
                                        <p:cTn id="7" dur="500" fill="hold"/>
                                        <p:tgtEl>
                                          <p:spTgt spid="390"/>
                                        </p:tgtEl>
                                        <p:attrNameLst>
                                          <p:attrName>ppt_x</p:attrName>
                                        </p:attrNameLst>
                                      </p:cBhvr>
                                      <p:tavLst>
                                        <p:tav tm="0">
                                          <p:val>
                                            <p:strVal val="#ppt_x"/>
                                          </p:val>
                                        </p:tav>
                                        <p:tav tm="100000">
                                          <p:val>
                                            <p:strVal val="#ppt_x"/>
                                          </p:val>
                                        </p:tav>
                                      </p:tavLst>
                                    </p:anim>
                                    <p:anim calcmode="lin" valueType="num">
                                      <p:cBhvr>
                                        <p:cTn id="8" dur="500" fill="hold"/>
                                        <p:tgtEl>
                                          <p:spTgt spid="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dirty="0"/>
              <a:t>By the end of this lesson, you should be able to:</a:t>
            </a:r>
          </a:p>
          <a:p>
            <a:pPr marL="914400" lvl="1" indent="-457200">
              <a:spcBef>
                <a:spcPts val="1000"/>
              </a:spcBef>
              <a:defRPr sz="4800"/>
            </a:pPr>
            <a:r>
              <a:rPr dirty="0"/>
              <a:t>Explain why you might need a "test double“ in your testing</a:t>
            </a:r>
          </a:p>
          <a:p>
            <a:pPr marL="914400" lvl="1" indent="-457200">
              <a:spcBef>
                <a:spcPts val="1000"/>
              </a:spcBef>
              <a:defRPr sz="4800"/>
            </a:pPr>
            <a:r>
              <a:rPr lang="en-US" dirty="0"/>
              <a:t>Understand how and when to apply different </a:t>
            </a:r>
            <a:r>
              <a:rPr dirty="0"/>
              <a:t>kinds of test “doubles” such as “mocks</a:t>
            </a:r>
            <a:r>
              <a:rPr lang="en-US" dirty="0"/>
              <a:t> and</a:t>
            </a:r>
            <a:r>
              <a:rPr dirty="0"/>
              <a:t> spies”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itle 1"/>
          <p:cNvSpPr txBox="1">
            <a:spLocks noGrp="1"/>
          </p:cNvSpPr>
          <p:nvPr>
            <p:ph type="title"/>
          </p:nvPr>
        </p:nvSpPr>
        <p:spPr>
          <a:xfrm>
            <a:off x="1676400" y="36510"/>
            <a:ext cx="21031200" cy="2651126"/>
          </a:xfrm>
          <a:prstGeom prst="rect">
            <a:avLst/>
          </a:prstGeom>
        </p:spPr>
        <p:txBody>
          <a:bodyPr/>
          <a:lstStyle/>
          <a:p>
            <a:r>
              <a:t>Supply Implementation to Mocks to Simulate Behaviors</a:t>
            </a:r>
          </a:p>
        </p:txBody>
      </p:sp>
      <p:sp>
        <p:nvSpPr>
          <p:cNvPr id="395" name="Content Placeholder 2"/>
          <p:cNvSpPr txBox="1">
            <a:spLocks noGrp="1"/>
          </p:cNvSpPr>
          <p:nvPr>
            <p:ph type="body" idx="1"/>
          </p:nvPr>
        </p:nvSpPr>
        <p:spPr>
          <a:xfrm>
            <a:off x="1676398" y="3000319"/>
            <a:ext cx="16771447" cy="9712381"/>
          </a:xfrm>
          <a:prstGeom prst="rect">
            <a:avLst/>
          </a:prstGeom>
        </p:spPr>
        <p:txBody>
          <a:bodyPr/>
          <a:lstStyle/>
          <a:p>
            <a:pPr>
              <a:lnSpc>
                <a:spcPct val="81000"/>
              </a:lnSpc>
            </a:pPr>
            <a:r>
              <a:t>Sometimes called a </a:t>
            </a:r>
            <a:r>
              <a:rPr i="1"/>
              <a:t>fake</a:t>
            </a:r>
            <a:r>
              <a:t>, these mocks have an implementation of the object being replaced</a:t>
            </a:r>
          </a:p>
          <a:p>
            <a:pPr marL="914400" lvl="1" indent="-457200">
              <a:lnSpc>
                <a:spcPct val="81000"/>
              </a:lnSpc>
              <a:spcBef>
                <a:spcPts val="1000"/>
              </a:spcBef>
              <a:defRPr sz="4800"/>
            </a:pPr>
            <a:r>
              <a:t>A </a:t>
            </a:r>
            <a:r>
              <a:rPr i="1"/>
              <a:t>low-fidelity </a:t>
            </a:r>
            <a:r>
              <a:t>fake implements things partially</a:t>
            </a:r>
          </a:p>
          <a:p>
            <a:pPr marL="1371600" lvl="2" indent="-457200">
              <a:lnSpc>
                <a:spcPct val="81000"/>
              </a:lnSpc>
              <a:spcBef>
                <a:spcPts val="1000"/>
              </a:spcBef>
              <a:defRPr sz="4000"/>
            </a:pPr>
            <a:r>
              <a:t>Enough to work for the test.</a:t>
            </a:r>
          </a:p>
          <a:p>
            <a:pPr marL="914400" lvl="1" indent="-457200">
              <a:lnSpc>
                <a:spcPct val="81000"/>
              </a:lnSpc>
              <a:spcBef>
                <a:spcPts val="1000"/>
              </a:spcBef>
              <a:defRPr sz="4800"/>
            </a:pPr>
            <a:r>
              <a:t>A </a:t>
            </a:r>
            <a:r>
              <a:rPr i="1"/>
              <a:t>high-fidelity</a:t>
            </a:r>
            <a:r>
              <a:t> fake implements most aspects:</a:t>
            </a:r>
          </a:p>
          <a:p>
            <a:pPr marL="1371600" lvl="2" indent="-457200">
              <a:lnSpc>
                <a:spcPct val="81000"/>
              </a:lnSpc>
              <a:spcBef>
                <a:spcPts val="1000"/>
              </a:spcBef>
              <a:defRPr sz="4000"/>
            </a:pPr>
            <a:r>
              <a:t>Usually all functional aspects;</a:t>
            </a:r>
          </a:p>
          <a:p>
            <a:pPr marL="1371600" lvl="2" indent="-457200">
              <a:lnSpc>
                <a:spcPct val="81000"/>
              </a:lnSpc>
              <a:spcBef>
                <a:spcPts val="1000"/>
              </a:spcBef>
              <a:defRPr sz="4000"/>
            </a:pPr>
            <a:r>
              <a:t>Usually not as efficiently or as scalable.</a:t>
            </a:r>
          </a:p>
          <a:p>
            <a:pPr>
              <a:lnSpc>
                <a:spcPct val="81000"/>
              </a:lnSpc>
            </a:pPr>
            <a:r>
              <a:t>The purpose of this mock is to avoid processes/network/cost, but still perform some activities</a:t>
            </a:r>
          </a:p>
          <a:p>
            <a:pPr>
              <a:lnSpc>
                <a:spcPct val="81000"/>
              </a:lnSpc>
            </a:pPr>
            <a:r>
              <a:t>Create fakes in Jest with </a:t>
            </a:r>
            <a:r>
              <a:rPr i="1"/>
              <a:t>mock.mockImplementation(…)</a:t>
            </a:r>
          </a:p>
        </p:txBody>
      </p:sp>
      <p:sp>
        <p:nvSpPr>
          <p:cNvPr id="396"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grpSp>
        <p:nvGrpSpPr>
          <p:cNvPr id="399" name="Rectangle 4"/>
          <p:cNvGrpSpPr/>
          <p:nvPr/>
        </p:nvGrpSpPr>
        <p:grpSpPr>
          <a:xfrm>
            <a:off x="18447846" y="6147186"/>
            <a:ext cx="4591263" cy="2651127"/>
            <a:chOff x="0" y="0"/>
            <a:chExt cx="4591262" cy="2651125"/>
          </a:xfrm>
        </p:grpSpPr>
        <p:sp>
          <p:nvSpPr>
            <p:cNvPr id="397" name="Rectangle"/>
            <p:cNvSpPr/>
            <p:nvPr/>
          </p:nvSpPr>
          <p:spPr>
            <a:xfrm>
              <a:off x="-1" y="0"/>
              <a:ext cx="4591264" cy="2651126"/>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398" name="Fake has…"/>
            <p:cNvSpPr txBox="1"/>
            <p:nvPr/>
          </p:nvSpPr>
          <p:spPr>
            <a:xfrm>
              <a:off x="104139" y="12700"/>
              <a:ext cx="4382984" cy="24688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p>
              <a:pPr algn="ctr">
                <a:defRPr sz="4800">
                  <a:latin typeface="Ink Free"/>
                  <a:ea typeface="Ink Free"/>
                  <a:cs typeface="Ink Free"/>
                  <a:sym typeface="Ink Free"/>
                </a:defRPr>
              </a:pPr>
              <a:r>
                <a:t>Fake has </a:t>
              </a:r>
              <a:endParaRPr>
                <a:solidFill>
                  <a:srgbClr val="FFFFFF"/>
                </a:solidFill>
              </a:endParaRPr>
            </a:p>
            <a:p>
              <a:pPr algn="ctr">
                <a:defRPr sz="4800">
                  <a:latin typeface="Ink Free"/>
                  <a:ea typeface="Ink Free"/>
                  <a:cs typeface="Ink Free"/>
                  <a:sym typeface="Ink Free"/>
                </a:defRPr>
              </a:pPr>
              <a:r>
                <a:t>“semi-real implementation”</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399"/>
                                        </p:tgtEl>
                                        <p:attrNameLst>
                                          <p:attrName>style.visibility</p:attrName>
                                        </p:attrNameLst>
                                      </p:cBhvr>
                                      <p:to>
                                        <p:strVal val="visible"/>
                                      </p:to>
                                    </p:set>
                                    <p:anim calcmode="lin" valueType="num">
                                      <p:cBhvr>
                                        <p:cTn id="7" dur="500" fill="hold"/>
                                        <p:tgtEl>
                                          <p:spTgt spid="399"/>
                                        </p:tgtEl>
                                        <p:attrNameLst>
                                          <p:attrName>ppt_x</p:attrName>
                                        </p:attrNameLst>
                                      </p:cBhvr>
                                      <p:tavLst>
                                        <p:tav tm="0">
                                          <p:val>
                                            <p:strVal val="#ppt_x"/>
                                          </p:val>
                                        </p:tav>
                                        <p:tav tm="100000">
                                          <p:val>
                                            <p:strVal val="#ppt_x"/>
                                          </p:val>
                                        </p:tav>
                                      </p:tavLst>
                                    </p:anim>
                                    <p:anim calcmode="lin" valueType="num">
                                      <p:cBhvr>
                                        <p:cTn id="8" dur="500" fill="hold"/>
                                        <p:tgtEl>
                                          <p:spTgt spid="3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sting Large Systems is Hard"/>
          <p:cNvSpPr txBox="1">
            <a:spLocks noGrp="1"/>
          </p:cNvSpPr>
          <p:nvPr>
            <p:ph type="title"/>
          </p:nvPr>
        </p:nvSpPr>
        <p:spPr>
          <a:prstGeom prst="rect">
            <a:avLst/>
          </a:prstGeom>
        </p:spPr>
        <p:txBody>
          <a:bodyPr/>
          <a:lstStyle/>
          <a:p>
            <a:r>
              <a:t>Testing Large Systems is Hard</a:t>
            </a:r>
          </a:p>
        </p:txBody>
      </p:sp>
      <p:sp>
        <p:nvSpPr>
          <p:cNvPr id="431" name="What to do if the specification is incomplete, and likely to change frequently?…"/>
          <p:cNvSpPr txBox="1">
            <a:spLocks noGrp="1"/>
          </p:cNvSpPr>
          <p:nvPr>
            <p:ph type="body" idx="1"/>
          </p:nvPr>
        </p:nvSpPr>
        <p:spPr>
          <a:xfrm>
            <a:off x="1676400" y="3000319"/>
            <a:ext cx="18054162" cy="8702677"/>
          </a:xfrm>
          <a:prstGeom prst="rect">
            <a:avLst/>
          </a:prstGeom>
        </p:spPr>
        <p:txBody>
          <a:bodyPr/>
          <a:lstStyle/>
          <a:p>
            <a:r>
              <a:t>What to do if the specification is incomplete, and likely to change frequently?</a:t>
            </a:r>
          </a:p>
          <a:p>
            <a:pPr marL="914400" lvl="1" indent="-457200"/>
            <a:r>
              <a:t>Writing thorough test suite is even harder, less useful</a:t>
            </a:r>
          </a:p>
          <a:p>
            <a:r>
              <a:t>Still: vital to detect breaking changes</a:t>
            </a:r>
          </a:p>
          <a:p>
            <a:r>
              <a:t>Examples:</a:t>
            </a:r>
          </a:p>
          <a:p>
            <a:pPr marL="914400" lvl="1" indent="-457200"/>
            <a:r>
              <a:t>Detailed layout of GUIs</a:t>
            </a:r>
          </a:p>
          <a:p>
            <a:pPr marL="914400" lvl="1" indent="-457200"/>
            <a:r>
              <a:t>Side-effects of APIs, particularly under corner-cases</a:t>
            </a:r>
          </a:p>
        </p:txBody>
      </p:sp>
      <p:sp>
        <p:nvSpPr>
          <p:cNvPr id="4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lstStyle/>
          <a:p>
            <a:r>
              <a:t>Snapshot GUI Tests Detect Changes</a:t>
            </a:r>
          </a:p>
        </p:txBody>
      </p:sp>
      <p:sp>
        <p:nvSpPr>
          <p:cNvPr id="437" name="The first time the test runs, it saves a “snapshot” of the rendered GUI…"/>
          <p:cNvSpPr txBox="1">
            <a:spLocks noGrp="1"/>
          </p:cNvSpPr>
          <p:nvPr>
            <p:ph type="body" idx="1"/>
          </p:nvPr>
        </p:nvSpPr>
        <p:spPr>
          <a:prstGeom prst="rect">
            <a:avLst/>
          </a:prstGeom>
        </p:spPr>
        <p:txBody>
          <a:bodyPr/>
          <a:lstStyle/>
          <a:p>
            <a:r>
              <a:t>The first time the test runs, it saves a “snapshot” of the rendered GUI</a:t>
            </a:r>
          </a:p>
          <a:p>
            <a:r>
              <a:t>Subsequent runs will fail if the snapshot changes</a:t>
            </a:r>
          </a:p>
        </p:txBody>
      </p:sp>
      <p:sp>
        <p:nvSpPr>
          <p:cNvPr id="43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
        <p:nvSpPr>
          <p:cNvPr id="441" name="import renderer from 'react-test-renderer';…"/>
          <p:cNvSpPr txBox="1"/>
          <p:nvPr/>
        </p:nvSpPr>
        <p:spPr>
          <a:xfrm>
            <a:off x="378746" y="6570250"/>
            <a:ext cx="10798704" cy="5504181"/>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pPr defTabSz="914400">
              <a:defRPr sz="3200">
                <a:solidFill>
                  <a:srgbClr val="00733B"/>
                </a:solidFill>
                <a:latin typeface="Courier"/>
                <a:ea typeface="Courier"/>
                <a:cs typeface="Courier"/>
                <a:sym typeface="Courier"/>
              </a:defRPr>
            </a:pPr>
            <a:r>
              <a:rPr>
                <a:solidFill>
                  <a:srgbClr val="011480"/>
                </a:solidFill>
              </a:rPr>
              <a:t>import </a:t>
            </a:r>
            <a:r>
              <a:rPr>
                <a:solidFill>
                  <a:srgbClr val="272727"/>
                </a:solidFill>
              </a:rPr>
              <a:t>renderer </a:t>
            </a:r>
            <a:r>
              <a:rPr>
                <a:solidFill>
                  <a:srgbClr val="011480"/>
                </a:solidFill>
              </a:rPr>
              <a:t>from </a:t>
            </a:r>
            <a:r>
              <a:t>'react-test-renderer'</a:t>
            </a:r>
            <a:r>
              <a:rPr>
                <a:solidFill>
                  <a:srgbClr val="272727"/>
                </a:solidFill>
              </a:rPr>
              <a:t>;</a:t>
            </a:r>
          </a:p>
          <a:p>
            <a:pPr defTabSz="914400">
              <a:defRPr sz="3200">
                <a:solidFill>
                  <a:srgbClr val="00733B"/>
                </a:solidFill>
                <a:latin typeface="Courier"/>
                <a:ea typeface="Courier"/>
                <a:cs typeface="Courier"/>
                <a:sym typeface="Courier"/>
              </a:defRPr>
            </a:pPr>
            <a:r>
              <a:rPr>
                <a:solidFill>
                  <a:srgbClr val="011480"/>
                </a:solidFill>
              </a:rPr>
              <a:t>import </a:t>
            </a:r>
            <a:r>
              <a:rPr>
                <a:solidFill>
                  <a:srgbClr val="272727"/>
                </a:solidFill>
              </a:rPr>
              <a:t>Link </a:t>
            </a:r>
            <a:r>
              <a:rPr>
                <a:solidFill>
                  <a:srgbClr val="011480"/>
                </a:solidFill>
              </a:rPr>
              <a:t>from </a:t>
            </a:r>
            <a:r>
              <a:t>'../Link'</a:t>
            </a:r>
            <a:r>
              <a:rPr>
                <a:solidFill>
                  <a:srgbClr val="272727"/>
                </a:solidFill>
              </a:rPr>
              <a:t>;</a:t>
            </a:r>
          </a:p>
          <a:p>
            <a:pPr defTabSz="914400">
              <a:defRPr sz="3200">
                <a:solidFill>
                  <a:srgbClr val="272727"/>
                </a:solidFill>
                <a:latin typeface="Courier"/>
                <a:ea typeface="Courier"/>
                <a:cs typeface="Courier"/>
                <a:sym typeface="Courier"/>
              </a:defRPr>
            </a:pPr>
            <a:endParaRPr>
              <a:solidFill>
                <a:srgbClr val="272727"/>
              </a:solidFill>
            </a:endParaRPr>
          </a:p>
          <a:p>
            <a:pPr defTabSz="914400">
              <a:defRPr sz="3200">
                <a:solidFill>
                  <a:srgbClr val="00733B"/>
                </a:solidFill>
                <a:latin typeface="Courier"/>
                <a:ea typeface="Courier"/>
                <a:cs typeface="Courier"/>
                <a:sym typeface="Courier"/>
              </a:defRPr>
            </a:pPr>
            <a:r>
              <a:rPr>
                <a:solidFill>
                  <a:srgbClr val="272727"/>
                </a:solidFill>
              </a:rPr>
              <a:t>it(</a:t>
            </a:r>
            <a:r>
              <a:t>'renders correctly'</a:t>
            </a:r>
            <a:r>
              <a:rPr>
                <a:solidFill>
                  <a:srgbClr val="272727"/>
                </a:solidFill>
              </a:rPr>
              <a:t>, () =&gt; {</a:t>
            </a:r>
          </a:p>
          <a:p>
            <a:pPr defTabSz="914400">
              <a:defRPr sz="3200">
                <a:solidFill>
                  <a:srgbClr val="272727"/>
                </a:solidFill>
                <a:latin typeface="Courier"/>
                <a:ea typeface="Courier"/>
                <a:cs typeface="Courier"/>
                <a:sym typeface="Courier"/>
              </a:defRPr>
            </a:pPr>
            <a:r>
              <a:t>  </a:t>
            </a:r>
            <a:r>
              <a:rPr>
                <a:solidFill>
                  <a:srgbClr val="011480"/>
                </a:solidFill>
              </a:rPr>
              <a:t>const </a:t>
            </a:r>
            <a:r>
              <a:t>tree = renderer</a:t>
            </a:r>
          </a:p>
          <a:p>
            <a:pPr defTabSz="914400">
              <a:defRPr sz="3200">
                <a:solidFill>
                  <a:srgbClr val="00733B"/>
                </a:solidFill>
                <a:latin typeface="Courier"/>
                <a:ea typeface="Courier"/>
                <a:cs typeface="Courier"/>
                <a:sym typeface="Courier"/>
              </a:defRPr>
            </a:pPr>
            <a:r>
              <a:rPr>
                <a:solidFill>
                  <a:srgbClr val="272727"/>
                </a:solidFill>
              </a:rPr>
              <a:t>    .create(&lt;Link page=</a:t>
            </a:r>
            <a:r>
              <a:t>"http://www.facebook.com"</a:t>
            </a:r>
            <a:r>
              <a:rPr>
                <a:solidFill>
                  <a:srgbClr val="272727"/>
                </a:solidFill>
              </a:rPr>
              <a:t>&gt;Facebook&lt;</a:t>
            </a:r>
            <a:r>
              <a:rPr>
                <a:solidFill>
                  <a:srgbClr val="0432FF"/>
                </a:solidFill>
              </a:rPr>
              <a:t>/Link&gt;)</a:t>
            </a:r>
          </a:p>
          <a:p>
            <a:pPr defTabSz="914400">
              <a:defRPr sz="3200">
                <a:solidFill>
                  <a:srgbClr val="272727"/>
                </a:solidFill>
                <a:latin typeface="Courier"/>
                <a:ea typeface="Courier"/>
                <a:cs typeface="Courier"/>
                <a:sym typeface="Courier"/>
              </a:defRPr>
            </a:pPr>
            <a:r>
              <a:rPr>
                <a:solidFill>
                  <a:srgbClr val="0432FF"/>
                </a:solidFill>
              </a:rPr>
              <a:t>      </a:t>
            </a:r>
            <a:r>
              <a:t>.toJSON();</a:t>
            </a:r>
          </a:p>
          <a:p>
            <a:pPr defTabSz="914400">
              <a:defRPr sz="3200">
                <a:solidFill>
                  <a:srgbClr val="272727"/>
                </a:solidFill>
                <a:latin typeface="Courier"/>
                <a:ea typeface="Courier"/>
                <a:cs typeface="Courier"/>
                <a:sym typeface="Courier"/>
              </a:defRPr>
            </a:pPr>
            <a:r>
              <a:t>  expect(tree).toMatchSnapshot();</a:t>
            </a:r>
          </a:p>
          <a:p>
            <a:pPr defTabSz="914400">
              <a:defRPr sz="3200">
                <a:solidFill>
                  <a:srgbClr val="272727"/>
                </a:solidFill>
                <a:latin typeface="Courier"/>
                <a:ea typeface="Courier"/>
                <a:cs typeface="Courier"/>
                <a:sym typeface="Courier"/>
              </a:defRPr>
            </a:pPr>
            <a:r>
              <a:t>});</a:t>
            </a:r>
          </a:p>
        </p:txBody>
      </p:sp>
      <p:pic>
        <p:nvPicPr>
          <p:cNvPr id="442" name="Image" descr="Image"/>
          <p:cNvPicPr>
            <a:picLocks noChangeAspect="1"/>
          </p:cNvPicPr>
          <p:nvPr/>
        </p:nvPicPr>
        <p:blipFill>
          <a:blip r:embed="rId3"/>
          <a:stretch>
            <a:fillRect/>
          </a:stretch>
        </p:blipFill>
        <p:spPr>
          <a:xfrm>
            <a:off x="11173926" y="5751636"/>
            <a:ext cx="16697293" cy="11282445"/>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apture/Replay of API Traffic Detects Breaking Changes"/>
          <p:cNvSpPr txBox="1">
            <a:spLocks noGrp="1"/>
          </p:cNvSpPr>
          <p:nvPr>
            <p:ph type="title"/>
          </p:nvPr>
        </p:nvSpPr>
        <p:spPr>
          <a:prstGeom prst="rect">
            <a:avLst/>
          </a:prstGeom>
        </p:spPr>
        <p:txBody>
          <a:bodyPr/>
          <a:lstStyle/>
          <a:p>
            <a:r>
              <a:t>Capture/Replay of API Traffic Detects Breaking Changes</a:t>
            </a:r>
          </a:p>
        </p:txBody>
      </p:sp>
      <p:sp>
        <p:nvSpPr>
          <p:cNvPr id="462" name="Record the API requests and responses that clients make…"/>
          <p:cNvSpPr txBox="1">
            <a:spLocks noGrp="1"/>
          </p:cNvSpPr>
          <p:nvPr>
            <p:ph type="body" sz="half" idx="1"/>
          </p:nvPr>
        </p:nvSpPr>
        <p:spPr>
          <a:xfrm>
            <a:off x="1676400" y="3000319"/>
            <a:ext cx="15774692" cy="4460073"/>
          </a:xfrm>
          <a:prstGeom prst="rect">
            <a:avLst/>
          </a:prstGeom>
        </p:spPr>
        <p:txBody>
          <a:bodyPr/>
          <a:lstStyle/>
          <a:p>
            <a:r>
              <a:t>Record the API requests and responses that clients make</a:t>
            </a:r>
          </a:p>
          <a:p>
            <a:r>
              <a:t>Test new versions of the API by identifying requests that result in different responses (“breaking changes”)</a:t>
            </a:r>
          </a:p>
        </p:txBody>
      </p:sp>
      <p:sp>
        <p:nvSpPr>
          <p:cNvPr id="4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a:p>
        </p:txBody>
      </p:sp>
      <p:sp>
        <p:nvSpPr>
          <p:cNvPr id="464" name="https://www.tradeweb.com/our-markets/data--reporting/replay-service/"/>
          <p:cNvSpPr txBox="1"/>
          <p:nvPr/>
        </p:nvSpPr>
        <p:spPr>
          <a:xfrm>
            <a:off x="756059" y="12679248"/>
            <a:ext cx="18005350" cy="79715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6200" tIns="76200" rIns="76200" bIns="76200" anchor="ctr">
            <a:spAutoFit/>
          </a:bodyPr>
          <a:lstStyle>
            <a:lvl1pPr algn="ctr" defTabSz="4876678">
              <a:defRPr sz="4400" u="sng">
                <a:noFill/>
                <a:latin typeface="Helvetica Neue"/>
                <a:ea typeface="Helvetica Neue"/>
                <a:cs typeface="Helvetica Neue"/>
                <a:sym typeface="Helvetica Neue"/>
                <a:hlinkClick r:id="rId3"/>
              </a:defRPr>
            </a:lvl1pPr>
          </a:lstStyle>
          <a:p>
            <a:pPr>
              <a:defRPr u="none">
                <a:solidFill>
                  <a:srgbClr val="5E5E5E"/>
                </a:solidFill>
              </a:defRPr>
            </a:pPr>
            <a:r>
              <a:rPr u="sng" dirty="0">
                <a:noFill/>
                <a:hlinkClick r:id="rId3"/>
              </a:rPr>
              <a:t>https://www.tradeweb.com/our-markets/data--reporting/replay-service/</a:t>
            </a:r>
          </a:p>
        </p:txBody>
      </p:sp>
      <p:sp>
        <p:nvSpPr>
          <p:cNvPr id="466" name="Current version of API"/>
          <p:cNvSpPr/>
          <p:nvPr/>
        </p:nvSpPr>
        <p:spPr>
          <a:xfrm>
            <a:off x="17848010" y="7537744"/>
            <a:ext cx="3217320" cy="2389513"/>
          </a:xfrm>
          <a:prstGeom prst="rect">
            <a:avLst/>
          </a:prstGeom>
          <a:solidFill>
            <a:srgbClr val="0A52B1"/>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a:solidFill>
                  <a:srgbClr val="FFFFFF"/>
                </a:solidFill>
              </a:defRPr>
            </a:lvl1pPr>
          </a:lstStyle>
          <a:p>
            <a:r>
              <a:t>Current version of API</a:t>
            </a:r>
          </a:p>
        </p:txBody>
      </p:sp>
      <p:sp>
        <p:nvSpPr>
          <p:cNvPr id="467" name="Next version of API"/>
          <p:cNvSpPr/>
          <p:nvPr/>
        </p:nvSpPr>
        <p:spPr>
          <a:xfrm>
            <a:off x="17848010" y="10252640"/>
            <a:ext cx="3217320" cy="2389513"/>
          </a:xfrm>
          <a:prstGeom prst="rect">
            <a:avLst/>
          </a:prstGeom>
          <a:solidFill>
            <a:srgbClr val="34A5DA"/>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a:solidFill>
                  <a:srgbClr val="FFFFFF"/>
                </a:solidFill>
              </a:defRPr>
            </a:lvl1pPr>
          </a:lstStyle>
          <a:p>
            <a:r>
              <a:t>Next version of API</a:t>
            </a:r>
          </a:p>
        </p:txBody>
      </p:sp>
      <p:sp>
        <p:nvSpPr>
          <p:cNvPr id="468" name="Clients (created by many third parties)"/>
          <p:cNvSpPr/>
          <p:nvPr/>
        </p:nvSpPr>
        <p:spPr>
          <a:xfrm>
            <a:off x="2735010" y="8345680"/>
            <a:ext cx="3217320" cy="2389513"/>
          </a:xfrm>
          <a:prstGeom prst="rect">
            <a:avLst/>
          </a:prstGeom>
          <a:solidFill>
            <a:srgbClr val="83D3D4"/>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lstStyle>
          <a:p>
            <a:r>
              <a:t>Clients (created by many third parties)</a:t>
            </a:r>
          </a:p>
        </p:txBody>
      </p:sp>
      <p:sp>
        <p:nvSpPr>
          <p:cNvPr id="469" name="Capture/Replay Proxy for Testing"/>
          <p:cNvSpPr/>
          <p:nvPr/>
        </p:nvSpPr>
        <p:spPr>
          <a:xfrm>
            <a:off x="9626787" y="8345680"/>
            <a:ext cx="3217320" cy="2389513"/>
          </a:xfrm>
          <a:prstGeom prst="rect">
            <a:avLst/>
          </a:prstGeom>
          <a:solidFill>
            <a:srgbClr val="0A52B1"/>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a:solidFill>
                  <a:srgbClr val="FFFFFF"/>
                </a:solidFill>
              </a:defRPr>
            </a:lvl1pPr>
          </a:lstStyle>
          <a:p>
            <a:r>
              <a:t>Capture/Replay Proxy for Testing</a:t>
            </a:r>
          </a:p>
        </p:txBody>
      </p:sp>
      <p:sp>
        <p:nvSpPr>
          <p:cNvPr id="470" name="Line"/>
          <p:cNvSpPr/>
          <p:nvPr/>
        </p:nvSpPr>
        <p:spPr>
          <a:xfrm flipV="1">
            <a:off x="12756744" y="8719995"/>
            <a:ext cx="5093654" cy="820442"/>
          </a:xfrm>
          <a:prstGeom prst="line">
            <a:avLst/>
          </a:prstGeom>
          <a:ln w="127000">
            <a:solidFill>
              <a:srgbClr val="414141"/>
            </a:solidFill>
            <a:miter/>
            <a:tailEnd type="triangle"/>
          </a:ln>
        </p:spPr>
        <p:txBody>
          <a:bodyPr tIns="91439" bIns="91439"/>
          <a:lstStyle/>
          <a:p>
            <a:endParaRPr/>
          </a:p>
        </p:txBody>
      </p:sp>
      <p:sp>
        <p:nvSpPr>
          <p:cNvPr id="471" name="Line"/>
          <p:cNvSpPr/>
          <p:nvPr/>
        </p:nvSpPr>
        <p:spPr>
          <a:xfrm>
            <a:off x="6074383" y="9667437"/>
            <a:ext cx="3684351" cy="1"/>
          </a:xfrm>
          <a:prstGeom prst="line">
            <a:avLst/>
          </a:prstGeom>
          <a:ln w="127000">
            <a:solidFill>
              <a:srgbClr val="414141"/>
            </a:solidFill>
            <a:miter/>
            <a:tailEnd type="triangle"/>
          </a:ln>
        </p:spPr>
        <p:txBody>
          <a:bodyPr tIns="91439" bIns="91439"/>
          <a:lstStyle/>
          <a:p>
            <a:endParaRPr/>
          </a:p>
        </p:txBody>
      </p:sp>
      <p:sp>
        <p:nvSpPr>
          <p:cNvPr id="472" name="Line"/>
          <p:cNvSpPr/>
          <p:nvPr/>
        </p:nvSpPr>
        <p:spPr>
          <a:xfrm>
            <a:off x="12884099" y="9797138"/>
            <a:ext cx="4850177" cy="1729775"/>
          </a:xfrm>
          <a:prstGeom prst="line">
            <a:avLst/>
          </a:prstGeom>
          <a:ln w="127000">
            <a:solidFill>
              <a:srgbClr val="F14C0E"/>
            </a:solidFill>
            <a:miter/>
            <a:tailEnd type="triangle"/>
          </a:ln>
        </p:spPr>
        <p:txBody>
          <a:bodyPr tIns="91439" bIns="91439"/>
          <a:lstStyle/>
          <a:p>
            <a:endParaRPr/>
          </a:p>
        </p:txBody>
      </p:sp>
      <p:sp>
        <p:nvSpPr>
          <p:cNvPr id="473" name="Production traffic"/>
          <p:cNvSpPr txBox="1"/>
          <p:nvPr/>
        </p:nvSpPr>
        <p:spPr>
          <a:xfrm>
            <a:off x="6072704" y="9001953"/>
            <a:ext cx="3433709"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r>
              <a:t>Production traffic</a:t>
            </a:r>
          </a:p>
        </p:txBody>
      </p:sp>
      <p:sp>
        <p:nvSpPr>
          <p:cNvPr id="474" name="Production traffic"/>
          <p:cNvSpPr txBox="1"/>
          <p:nvPr/>
        </p:nvSpPr>
        <p:spPr>
          <a:xfrm>
            <a:off x="13581668" y="8278472"/>
            <a:ext cx="3433709"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r>
              <a:t>Production traffic</a:t>
            </a:r>
          </a:p>
        </p:txBody>
      </p:sp>
      <p:sp>
        <p:nvSpPr>
          <p:cNvPr id="475" name="Replay production traffic for testing"/>
          <p:cNvSpPr txBox="1"/>
          <p:nvPr/>
        </p:nvSpPr>
        <p:spPr>
          <a:xfrm>
            <a:off x="13384413" y="11141646"/>
            <a:ext cx="3828218" cy="11995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r>
              <a:t>Replay production traffic for testing</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1"/>
          <p:cNvSpPr txBox="1">
            <a:spLocks noGrp="1"/>
          </p:cNvSpPr>
          <p:nvPr>
            <p:ph type="title"/>
          </p:nvPr>
        </p:nvSpPr>
        <p:spPr>
          <a:xfrm>
            <a:off x="1676400" y="36510"/>
            <a:ext cx="21031200" cy="2651126"/>
          </a:xfrm>
          <a:prstGeom prst="rect">
            <a:avLst/>
          </a:prstGeom>
        </p:spPr>
        <p:txBody>
          <a:bodyPr/>
          <a:lstStyle/>
          <a:p>
            <a:r>
              <a:t>Test Doubles Have Weaknesses</a:t>
            </a:r>
          </a:p>
        </p:txBody>
      </p:sp>
      <p:sp>
        <p:nvSpPr>
          <p:cNvPr id="480" name="Content Placeholder 2"/>
          <p:cNvSpPr txBox="1">
            <a:spLocks noGrp="1"/>
          </p:cNvSpPr>
          <p:nvPr>
            <p:ph type="body" sz="half" idx="1"/>
          </p:nvPr>
        </p:nvSpPr>
        <p:spPr>
          <a:xfrm>
            <a:off x="1676400" y="3000320"/>
            <a:ext cx="13655424" cy="9551380"/>
          </a:xfrm>
          <a:prstGeom prst="rect">
            <a:avLst/>
          </a:prstGeom>
        </p:spPr>
        <p:txBody>
          <a:bodyPr/>
          <a:lstStyle/>
          <a:p>
            <a:pPr marL="397763" indent="-397763" defTabSz="1591055">
              <a:spcBef>
                <a:spcPts val="1700"/>
              </a:spcBef>
              <a:defRPr sz="4872"/>
            </a:pPr>
            <a:r>
              <a:rPr dirty="0"/>
              <a:t>Some failures may occur purely at the integration between components:</a:t>
            </a:r>
          </a:p>
          <a:p>
            <a:pPr marL="795527" lvl="1" indent="-397763" defTabSz="1591055">
              <a:spcBef>
                <a:spcPts val="800"/>
              </a:spcBef>
              <a:defRPr sz="4176"/>
            </a:pPr>
            <a:r>
              <a:rPr dirty="0"/>
              <a:t>The test may assume wrong behavior (wrongly encoded by mock)</a:t>
            </a:r>
            <a:endParaRPr sz="3480" dirty="0"/>
          </a:p>
          <a:p>
            <a:pPr marL="795527" lvl="1" indent="-397763" defTabSz="1591055">
              <a:spcBef>
                <a:spcPts val="800"/>
              </a:spcBef>
              <a:defRPr sz="4176"/>
            </a:pPr>
            <a:r>
              <a:rPr dirty="0"/>
              <a:t>Higher fidelity mocks (e.g. capture/replay) can help, but still just a snapshot of the real world</a:t>
            </a:r>
          </a:p>
          <a:p>
            <a:pPr marL="397763" indent="-397763" defTabSz="1591055">
              <a:spcBef>
                <a:spcPts val="1700"/>
              </a:spcBef>
              <a:defRPr sz="4872"/>
            </a:pPr>
            <a:r>
              <a:rPr dirty="0"/>
              <a:t>The SUT may use a different algorithm:</a:t>
            </a:r>
          </a:p>
          <a:p>
            <a:pPr marL="795527" lvl="1" indent="-397763" defTabSz="1591055">
              <a:spcBef>
                <a:spcPts val="800"/>
              </a:spcBef>
              <a:defRPr sz="4176"/>
            </a:pPr>
            <a:r>
              <a:rPr dirty="0"/>
              <a:t>The Spies expect a particular usage of double;</a:t>
            </a:r>
          </a:p>
          <a:p>
            <a:pPr marL="795527" lvl="1" indent="-397763" defTabSz="1591055">
              <a:spcBef>
                <a:spcPts val="800"/>
              </a:spcBef>
              <a:defRPr sz="4176"/>
            </a:pPr>
            <a:r>
              <a:rPr dirty="0"/>
              <a:t>The test is “brittle” because it depends on internal behavior of SUT;</a:t>
            </a:r>
          </a:p>
          <a:p>
            <a:pPr marL="397763" indent="-397763" defTabSz="1591055">
              <a:spcBef>
                <a:spcPts val="1700"/>
              </a:spcBef>
              <a:defRPr sz="4872"/>
            </a:pPr>
            <a:r>
              <a:rPr dirty="0"/>
              <a:t>Potential maintenance burden: as SUT evolves, mocks must evolve</a:t>
            </a:r>
          </a:p>
          <a:p>
            <a:pPr marL="795527" lvl="1" indent="-397763" defTabSz="1591055">
              <a:spcBef>
                <a:spcPts val="1700"/>
              </a:spcBef>
              <a:defRPr sz="4872"/>
            </a:pPr>
            <a:r>
              <a:rPr dirty="0"/>
              <a:t>Capture/replay is a bit less, at least…</a:t>
            </a:r>
          </a:p>
        </p:txBody>
      </p:sp>
      <p:sp>
        <p:nvSpPr>
          <p:cNvPr id="481"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pic>
        <p:nvPicPr>
          <p:cNvPr id="482" name="Picture 7" descr="Picture 7"/>
          <p:cNvPicPr>
            <a:picLocks noChangeAspect="1"/>
          </p:cNvPicPr>
          <p:nvPr/>
        </p:nvPicPr>
        <p:blipFill>
          <a:blip r:embed="rId3"/>
          <a:stretch>
            <a:fillRect/>
          </a:stretch>
        </p:blipFill>
        <p:spPr>
          <a:xfrm>
            <a:off x="15365325" y="4192568"/>
            <a:ext cx="8522565" cy="731520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itle 1"/>
          <p:cNvSpPr txBox="1">
            <a:spLocks noGrp="1"/>
          </p:cNvSpPr>
          <p:nvPr>
            <p:ph type="title"/>
          </p:nvPr>
        </p:nvSpPr>
        <p:spPr>
          <a:xfrm>
            <a:off x="1676400" y="36510"/>
            <a:ext cx="21031200" cy="2651126"/>
          </a:xfrm>
          <a:prstGeom prst="rect">
            <a:avLst/>
          </a:prstGeom>
        </p:spPr>
        <p:txBody>
          <a:bodyPr/>
          <a:lstStyle/>
          <a:p>
            <a:r>
              <a:t>Review: Learning Objectives for this Lesson</a:t>
            </a:r>
          </a:p>
        </p:txBody>
      </p:sp>
      <p:sp>
        <p:nvSpPr>
          <p:cNvPr id="487" name="Text Placeholder 2"/>
          <p:cNvSpPr txBox="1">
            <a:spLocks noGrp="1"/>
          </p:cNvSpPr>
          <p:nvPr>
            <p:ph type="body" idx="1"/>
          </p:nvPr>
        </p:nvSpPr>
        <p:spPr>
          <a:xfrm>
            <a:off x="1676400" y="3000320"/>
            <a:ext cx="19354800" cy="8702676"/>
          </a:xfrm>
          <a:prstGeom prst="rect">
            <a:avLst/>
          </a:prstGeom>
        </p:spPr>
        <p:txBody>
          <a:bodyPr/>
          <a:lstStyle/>
          <a:p>
            <a:r>
              <a:rPr dirty="0"/>
              <a:t>You should now be able to:</a:t>
            </a:r>
          </a:p>
          <a:p>
            <a:pPr marL="914400" lvl="1" indent="-457200">
              <a:spcBef>
                <a:spcPts val="1000"/>
              </a:spcBef>
              <a:defRPr sz="4800"/>
            </a:pPr>
            <a:r>
              <a:rPr lang="en-US" dirty="0"/>
              <a:t>Explain why you might need a "test double“ in your testing</a:t>
            </a:r>
          </a:p>
          <a:p>
            <a:pPr marL="914400" lvl="1" indent="-457200">
              <a:spcBef>
                <a:spcPts val="1000"/>
              </a:spcBef>
              <a:defRPr sz="4800"/>
            </a:pPr>
            <a:r>
              <a:rPr lang="en-US" dirty="0"/>
              <a:t>Understand how and when to apply different kinds of test “doubles” such as “mocks and spies”</a:t>
            </a:r>
            <a:endParaRPr dirty="0"/>
          </a:p>
          <a:p>
            <a:pPr marL="914400" lvl="1" indent="-457200">
              <a:spcBef>
                <a:spcPts val="1000"/>
              </a:spcBef>
              <a:defRPr sz="4800"/>
            </a:pPr>
            <a:endParaRPr dirty="0"/>
          </a:p>
          <a:p>
            <a:pPr marL="914400" lvl="1" indent="-457200">
              <a:spcBef>
                <a:spcPts val="1000"/>
              </a:spcBef>
              <a:defRPr sz="4800"/>
            </a:pPr>
            <a:endParaRPr dirty="0"/>
          </a:p>
          <a:p>
            <a:pPr marL="914400" lvl="1" indent="-457200">
              <a:spcBef>
                <a:spcPts val="1000"/>
              </a:spcBef>
              <a:defRPr sz="4800">
                <a:solidFill>
                  <a:srgbClr val="FF0000"/>
                </a:solidFill>
              </a:defRPr>
            </a:pPr>
            <a:r>
              <a:rPr dirty="0"/>
              <a:t>For Further Reading</a:t>
            </a:r>
            <a:r>
              <a:rPr dirty="0">
                <a:solidFill>
                  <a:srgbClr val="000000"/>
                </a:solidFill>
              </a:rPr>
              <a:t> </a:t>
            </a:r>
          </a:p>
          <a:p>
            <a:pPr marL="1371600" lvl="2" indent="-457200">
              <a:spcBef>
                <a:spcPts val="1000"/>
              </a:spcBef>
              <a:defRPr sz="4000"/>
            </a:pPr>
            <a:r>
              <a:rPr dirty="0"/>
              <a:t>Check out Martin Fowler’s article, </a:t>
            </a:r>
            <a:br>
              <a:rPr dirty="0"/>
            </a:br>
            <a:r>
              <a:rPr dirty="0"/>
              <a:t>“Mocks Aren’t Stubs” </a:t>
            </a:r>
            <a:r>
              <a:rPr u="sng" dirty="0">
                <a:solidFill>
                  <a:srgbClr val="0563C1"/>
                </a:solidFill>
                <a:uFill>
                  <a:solidFill>
                    <a:srgbClr val="0563C1"/>
                  </a:solidFill>
                </a:uFill>
                <a:hlinkClick r:id="rId2"/>
              </a:rPr>
              <a:t>https://martinfowler.com/articles/mocksArentStubs.html</a:t>
            </a:r>
            <a:r>
              <a:rPr dirty="0"/>
              <a:t> </a:t>
            </a:r>
          </a:p>
          <a:p>
            <a:pPr marL="1371600" lvl="2" indent="-457200">
              <a:spcBef>
                <a:spcPts val="1000"/>
              </a:spcBef>
              <a:defRPr sz="4000"/>
            </a:pPr>
            <a:r>
              <a:rPr dirty="0"/>
              <a:t>“</a:t>
            </a:r>
            <a:r>
              <a:rPr dirty="0" err="1"/>
              <a:t>xUnit</a:t>
            </a:r>
            <a:r>
              <a:rPr dirty="0"/>
              <a:t> Test Patterns: Refactoring Test Code” by Gerard </a:t>
            </a:r>
            <a:r>
              <a:rPr dirty="0" err="1"/>
              <a:t>Meszaros</a:t>
            </a:r>
            <a:endParaRPr dirty="0"/>
          </a:p>
        </p:txBody>
      </p:sp>
      <p:sp>
        <p:nvSpPr>
          <p:cNvPr id="488" name="Slide Number Placeholder 4"/>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46" name="Rectangle"/>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47" name="Testing Scopes Larger than Units"/>
          <p:cNvSpPr txBox="1">
            <a:spLocks noGrp="1"/>
          </p:cNvSpPr>
          <p:nvPr>
            <p:ph type="title"/>
          </p:nvPr>
        </p:nvSpPr>
        <p:spPr>
          <a:prstGeom prst="rect">
            <a:avLst/>
          </a:prstGeom>
        </p:spPr>
        <p:txBody>
          <a:bodyPr/>
          <a:lstStyle/>
          <a:p>
            <a:r>
              <a:t>Testing Scopes Larger than Units</a:t>
            </a:r>
          </a:p>
        </p:txBody>
      </p:sp>
      <p:sp>
        <p:nvSpPr>
          <p:cNvPr id="148"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49" name="1 class of one program running on a web server"/>
          <p:cNvSpPr txBox="1"/>
          <p:nvPr/>
        </p:nvSpPr>
        <p:spPr>
          <a:xfrm>
            <a:off x="12645446" y="8605168"/>
            <a:ext cx="3010509" cy="10970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152" name="Group"/>
          <p:cNvGrpSpPr/>
          <p:nvPr/>
        </p:nvGrpSpPr>
        <p:grpSpPr>
          <a:xfrm>
            <a:off x="8694047" y="7309691"/>
            <a:ext cx="3010508" cy="1683282"/>
            <a:chOff x="0" y="0"/>
            <a:chExt cx="3010507" cy="1683281"/>
          </a:xfrm>
        </p:grpSpPr>
        <p:sp>
          <p:nvSpPr>
            <p:cNvPr id="150" name="1 process running on a web serve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151" name="Image" descr="Image"/>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155" name="Group"/>
          <p:cNvGrpSpPr/>
          <p:nvPr/>
        </p:nvGrpSpPr>
        <p:grpSpPr>
          <a:xfrm>
            <a:off x="13737384" y="7406262"/>
            <a:ext cx="826630" cy="1074873"/>
            <a:chOff x="0" y="0"/>
            <a:chExt cx="826628" cy="1074872"/>
          </a:xfrm>
        </p:grpSpPr>
        <p:sp>
          <p:nvSpPr>
            <p:cNvPr id="153" name="Mork"/>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154" name="Triangle"/>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56" name="Unit"/>
          <p:cNvSpPr txBox="1"/>
          <p:nvPr/>
        </p:nvSpPr>
        <p:spPr>
          <a:xfrm>
            <a:off x="13711228"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57" name="Integration"/>
          <p:cNvSpPr txBox="1"/>
          <p:nvPr/>
        </p:nvSpPr>
        <p:spPr>
          <a:xfrm>
            <a:off x="9097805"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Integration” Tests Might be Larger"/>
          <p:cNvSpPr txBox="1">
            <a:spLocks noGrp="1"/>
          </p:cNvSpPr>
          <p:nvPr>
            <p:ph type="title"/>
          </p:nvPr>
        </p:nvSpPr>
        <p:spPr>
          <a:prstGeom prst="rect">
            <a:avLst/>
          </a:prstGeom>
        </p:spPr>
        <p:txBody>
          <a:bodyPr/>
          <a:lstStyle/>
          <a:p>
            <a:r>
              <a:t>“Integration” Tests Might be Larger</a:t>
            </a:r>
          </a:p>
        </p:txBody>
      </p:sp>
      <p:sp>
        <p:nvSpPr>
          <p:cNvPr id="162"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63" name="Rectangle"/>
          <p:cNvSpPr/>
          <p:nvPr/>
        </p:nvSpPr>
        <p:spPr>
          <a:xfrm>
            <a:off x="6353904" y="5385991"/>
            <a:ext cx="8384105"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64" name="Rectangle"/>
          <p:cNvSpPr/>
          <p:nvPr/>
        </p:nvSpPr>
        <p:spPr>
          <a:xfrm>
            <a:off x="1468860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65" name="1 class of one program running on a web server"/>
          <p:cNvSpPr txBox="1"/>
          <p:nvPr/>
        </p:nvSpPr>
        <p:spPr>
          <a:xfrm>
            <a:off x="14854094" y="8605168"/>
            <a:ext cx="3010509" cy="10970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168" name="Group"/>
          <p:cNvGrpSpPr/>
          <p:nvPr/>
        </p:nvGrpSpPr>
        <p:grpSpPr>
          <a:xfrm>
            <a:off x="10902696" y="7309691"/>
            <a:ext cx="3010508" cy="1683282"/>
            <a:chOff x="0" y="0"/>
            <a:chExt cx="3010507" cy="1683281"/>
          </a:xfrm>
        </p:grpSpPr>
        <p:sp>
          <p:nvSpPr>
            <p:cNvPr id="166" name="1 process running on a web serve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167" name="Image" descr="Image"/>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171" name="Group"/>
          <p:cNvGrpSpPr/>
          <p:nvPr/>
        </p:nvGrpSpPr>
        <p:grpSpPr>
          <a:xfrm>
            <a:off x="15946034" y="7406262"/>
            <a:ext cx="826630" cy="1074873"/>
            <a:chOff x="0" y="0"/>
            <a:chExt cx="826628" cy="1074872"/>
          </a:xfrm>
        </p:grpSpPr>
        <p:sp>
          <p:nvSpPr>
            <p:cNvPr id="169" name="Mork"/>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170" name="Triangle"/>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72" name="Unit"/>
          <p:cNvSpPr txBox="1"/>
          <p:nvPr/>
        </p:nvSpPr>
        <p:spPr>
          <a:xfrm>
            <a:off x="15919877" y="5572164"/>
            <a:ext cx="87894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73" name="Integration"/>
          <p:cNvSpPr txBox="1"/>
          <p:nvPr/>
        </p:nvSpPr>
        <p:spPr>
          <a:xfrm>
            <a:off x="11306454" y="5572164"/>
            <a:ext cx="2202994"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176" name="Group"/>
          <p:cNvGrpSpPr/>
          <p:nvPr/>
        </p:nvGrpSpPr>
        <p:grpSpPr>
          <a:xfrm>
            <a:off x="6427654" y="8029721"/>
            <a:ext cx="3894727" cy="945158"/>
            <a:chOff x="0" y="0"/>
            <a:chExt cx="3894725" cy="945156"/>
          </a:xfrm>
        </p:grpSpPr>
        <p:sp>
          <p:nvSpPr>
            <p:cNvPr id="174" name="1 web server in a cluster of 100,000"/>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175" name="Image" descr="Image"/>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ome Tests are Enormous"/>
          <p:cNvSpPr txBox="1">
            <a:spLocks noGrp="1"/>
          </p:cNvSpPr>
          <p:nvPr>
            <p:ph type="title"/>
          </p:nvPr>
        </p:nvSpPr>
        <p:spPr>
          <a:prstGeom prst="rect">
            <a:avLst/>
          </a:prstGeom>
        </p:spPr>
        <p:txBody>
          <a:bodyPr/>
          <a:lstStyle/>
          <a:p>
            <a:r>
              <a:t>Some Tests are Enormous</a:t>
            </a:r>
          </a:p>
        </p:txBody>
      </p:sp>
      <p:sp>
        <p:nvSpPr>
          <p:cNvPr id="181"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82" name="Rectangle"/>
          <p:cNvSpPr/>
          <p:nvPr/>
        </p:nvSpPr>
        <p:spPr>
          <a:xfrm>
            <a:off x="3986606" y="5385991"/>
            <a:ext cx="13118701"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83" name="Rectangle"/>
          <p:cNvSpPr/>
          <p:nvPr/>
        </p:nvSpPr>
        <p:spPr>
          <a:xfrm>
            <a:off x="17055900" y="5385991"/>
            <a:ext cx="3341494"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84" name="1 class of one program running on a web server"/>
          <p:cNvSpPr txBox="1"/>
          <p:nvPr/>
        </p:nvSpPr>
        <p:spPr>
          <a:xfrm>
            <a:off x="17221393" y="8605168"/>
            <a:ext cx="3010509" cy="10970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187" name="Group"/>
          <p:cNvGrpSpPr/>
          <p:nvPr/>
        </p:nvGrpSpPr>
        <p:grpSpPr>
          <a:xfrm>
            <a:off x="13269994" y="7309691"/>
            <a:ext cx="3010508" cy="1683282"/>
            <a:chOff x="0" y="0"/>
            <a:chExt cx="3010507" cy="1683281"/>
          </a:xfrm>
        </p:grpSpPr>
        <p:sp>
          <p:nvSpPr>
            <p:cNvPr id="185" name="1 process running on a web serve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186" name="Image" descr="Image"/>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190" name="Group"/>
          <p:cNvGrpSpPr/>
          <p:nvPr/>
        </p:nvGrpSpPr>
        <p:grpSpPr>
          <a:xfrm>
            <a:off x="18313331" y="7406262"/>
            <a:ext cx="826630" cy="1074873"/>
            <a:chOff x="0" y="0"/>
            <a:chExt cx="826628" cy="1074872"/>
          </a:xfrm>
        </p:grpSpPr>
        <p:sp>
          <p:nvSpPr>
            <p:cNvPr id="188" name="Mork"/>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189" name="Triangle"/>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91" name="Unit"/>
          <p:cNvSpPr txBox="1"/>
          <p:nvPr/>
        </p:nvSpPr>
        <p:spPr>
          <a:xfrm>
            <a:off x="18287175"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92" name="Integration"/>
          <p:cNvSpPr txBox="1"/>
          <p:nvPr/>
        </p:nvSpPr>
        <p:spPr>
          <a:xfrm>
            <a:off x="13673752"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195" name="Group"/>
          <p:cNvGrpSpPr/>
          <p:nvPr/>
        </p:nvGrpSpPr>
        <p:grpSpPr>
          <a:xfrm>
            <a:off x="8794953" y="8029721"/>
            <a:ext cx="3894726" cy="945158"/>
            <a:chOff x="0" y="0"/>
            <a:chExt cx="3894725" cy="945156"/>
          </a:xfrm>
        </p:grpSpPr>
        <p:sp>
          <p:nvSpPr>
            <p:cNvPr id="193" name="1 web server in a cluster of 100,000"/>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194" name="Image" descr="Image"/>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nvGrpSpPr>
          <p:cNvPr id="198" name="Group"/>
          <p:cNvGrpSpPr/>
          <p:nvPr/>
        </p:nvGrpSpPr>
        <p:grpSpPr>
          <a:xfrm>
            <a:off x="4205125" y="5682464"/>
            <a:ext cx="4561742" cy="3471243"/>
            <a:chOff x="0" y="0"/>
            <a:chExt cx="4561740" cy="3471242"/>
          </a:xfrm>
        </p:grpSpPr>
        <p:sp>
          <p:nvSpPr>
            <p:cNvPr id="196" name="1 Google product in the entire Google ecosystem"/>
            <p:cNvSpPr/>
            <p:nvPr/>
          </p:nvSpPr>
          <p:spPr>
            <a:xfrm>
              <a:off x="775616" y="3471242"/>
              <a:ext cx="30105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Google product in the entire Google ecosystem</a:t>
              </a:r>
            </a:p>
          </p:txBody>
        </p:sp>
        <p:sp>
          <p:nvSpPr>
            <p:cNvPr id="197" name="Cloud"/>
            <p:cNvSpPr/>
            <p:nvPr/>
          </p:nvSpPr>
          <p:spPr>
            <a:xfrm>
              <a:off x="0" y="0"/>
              <a:ext cx="4561741" cy="2749162"/>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D3D4"/>
            </a:solidFill>
            <a:ln w="3175" cap="flat">
              <a:noFill/>
              <a:miter lim="400000"/>
            </a:ln>
            <a:effectLst/>
          </p:spPr>
          <p:txBody>
            <a:bodyPr wrap="square" lIns="38100" tIns="38100" rIns="38100" bIns="38100" numCol="1" anchor="ctr">
              <a:noAutofit/>
            </a:bodyPr>
            <a:lstStyle/>
            <a:p>
              <a:pPr algn="ctr" defTabSz="825500">
                <a:defRPr sz="2800">
                  <a:latin typeface="Helvetica Neue Medium"/>
                  <a:ea typeface="Helvetica Neue Medium"/>
                  <a:cs typeface="Helvetica Neue Medium"/>
                  <a:sym typeface="Helvetica Neue Medium"/>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p:cNvSpPr/>
          <p:nvPr/>
        </p:nvSpPr>
        <p:spPr>
          <a:xfrm>
            <a:off x="3986606" y="5385991"/>
            <a:ext cx="13118701"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203" name="Rectangle"/>
          <p:cNvSpPr/>
          <p:nvPr/>
        </p:nvSpPr>
        <p:spPr>
          <a:xfrm>
            <a:off x="17055900" y="5385991"/>
            <a:ext cx="3341494"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204" name="Rectangle"/>
          <p:cNvSpPr/>
          <p:nvPr/>
        </p:nvSpPr>
        <p:spPr>
          <a:xfrm>
            <a:off x="13126625" y="6783268"/>
            <a:ext cx="7283492" cy="3091696"/>
          </a:xfrm>
          <a:prstGeom prst="rect">
            <a:avLst/>
          </a:prstGeom>
          <a:solidFill>
            <a:srgbClr val="83D3D4"/>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205" name="Rectangle"/>
          <p:cNvSpPr/>
          <p:nvPr/>
        </p:nvSpPr>
        <p:spPr>
          <a:xfrm>
            <a:off x="8680942" y="6783268"/>
            <a:ext cx="4122749" cy="3091696"/>
          </a:xfrm>
          <a:prstGeom prst="rect">
            <a:avLst/>
          </a:prstGeom>
          <a:solidFill>
            <a:srgbClr val="A64B28"/>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206" name="Rectangle"/>
          <p:cNvSpPr/>
          <p:nvPr/>
        </p:nvSpPr>
        <p:spPr>
          <a:xfrm>
            <a:off x="4165722" y="5278402"/>
            <a:ext cx="4664313" cy="4580492"/>
          </a:xfrm>
          <a:prstGeom prst="rect">
            <a:avLst/>
          </a:prstGeom>
          <a:solidFill>
            <a:srgbClr val="00549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207" name="Classify Tests by Size and Scope"/>
          <p:cNvSpPr txBox="1">
            <a:spLocks noGrp="1"/>
          </p:cNvSpPr>
          <p:nvPr>
            <p:ph type="title"/>
          </p:nvPr>
        </p:nvSpPr>
        <p:spPr>
          <a:prstGeom prst="rect">
            <a:avLst/>
          </a:prstGeom>
        </p:spPr>
        <p:txBody>
          <a:bodyPr/>
          <a:lstStyle/>
          <a:p>
            <a:r>
              <a:t>Classify Tests by Size and Scope</a:t>
            </a:r>
          </a:p>
        </p:txBody>
      </p:sp>
      <p:sp>
        <p:nvSpPr>
          <p:cNvPr id="208"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209" name="1 class of one program running on a web server"/>
          <p:cNvSpPr txBox="1"/>
          <p:nvPr/>
        </p:nvSpPr>
        <p:spPr>
          <a:xfrm>
            <a:off x="17221393" y="8605168"/>
            <a:ext cx="3010509" cy="10970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212" name="Group"/>
          <p:cNvGrpSpPr/>
          <p:nvPr/>
        </p:nvGrpSpPr>
        <p:grpSpPr>
          <a:xfrm>
            <a:off x="13269994" y="7309691"/>
            <a:ext cx="3010508" cy="1683282"/>
            <a:chOff x="0" y="0"/>
            <a:chExt cx="3010507" cy="1683281"/>
          </a:xfrm>
        </p:grpSpPr>
        <p:sp>
          <p:nvSpPr>
            <p:cNvPr id="210" name="1 process running on a web serve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211" name="Image" descr="Image"/>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215" name="Group"/>
          <p:cNvGrpSpPr/>
          <p:nvPr/>
        </p:nvGrpSpPr>
        <p:grpSpPr>
          <a:xfrm>
            <a:off x="18313331" y="7406262"/>
            <a:ext cx="826630" cy="1074873"/>
            <a:chOff x="0" y="0"/>
            <a:chExt cx="826628" cy="1074872"/>
          </a:xfrm>
        </p:grpSpPr>
        <p:sp>
          <p:nvSpPr>
            <p:cNvPr id="213" name="Mork"/>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214" name="Triangle"/>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16" name="Unit"/>
          <p:cNvSpPr txBox="1"/>
          <p:nvPr/>
        </p:nvSpPr>
        <p:spPr>
          <a:xfrm>
            <a:off x="18287175"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217" name="Integration"/>
          <p:cNvSpPr txBox="1"/>
          <p:nvPr/>
        </p:nvSpPr>
        <p:spPr>
          <a:xfrm>
            <a:off x="13673752"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220" name="Group"/>
          <p:cNvGrpSpPr/>
          <p:nvPr/>
        </p:nvGrpSpPr>
        <p:grpSpPr>
          <a:xfrm>
            <a:off x="8794953" y="8029721"/>
            <a:ext cx="3894726" cy="945158"/>
            <a:chOff x="0" y="0"/>
            <a:chExt cx="3894725" cy="945156"/>
          </a:xfrm>
        </p:grpSpPr>
        <p:sp>
          <p:nvSpPr>
            <p:cNvPr id="218" name="1 web server in a cluster of 100,000"/>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219" name="Image" descr="Image"/>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nvGrpSpPr>
          <p:cNvPr id="223" name="Group"/>
          <p:cNvGrpSpPr/>
          <p:nvPr/>
        </p:nvGrpSpPr>
        <p:grpSpPr>
          <a:xfrm>
            <a:off x="4205125" y="5682464"/>
            <a:ext cx="4561742" cy="3471243"/>
            <a:chOff x="0" y="0"/>
            <a:chExt cx="4561740" cy="3471242"/>
          </a:xfrm>
        </p:grpSpPr>
        <p:sp>
          <p:nvSpPr>
            <p:cNvPr id="221" name="1 Google product in the entire Google ecosystem"/>
            <p:cNvSpPr/>
            <p:nvPr/>
          </p:nvSpPr>
          <p:spPr>
            <a:xfrm>
              <a:off x="775616" y="3471242"/>
              <a:ext cx="30105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Google product in the entire Google ecosystem</a:t>
              </a:r>
            </a:p>
          </p:txBody>
        </p:sp>
        <p:sp>
          <p:nvSpPr>
            <p:cNvPr id="222" name="Cloud"/>
            <p:cNvSpPr/>
            <p:nvPr/>
          </p:nvSpPr>
          <p:spPr>
            <a:xfrm>
              <a:off x="0" y="0"/>
              <a:ext cx="4561741" cy="2749162"/>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D3D4"/>
            </a:solidFill>
            <a:ln w="3175" cap="flat">
              <a:noFill/>
              <a:miter lim="400000"/>
            </a:ln>
            <a:effectLst/>
          </p:spPr>
          <p:txBody>
            <a:bodyPr wrap="square" lIns="38100" tIns="38100" rIns="38100" bIns="38100" numCol="1" anchor="ctr">
              <a:noAutofit/>
            </a:bodyPr>
            <a:lstStyle/>
            <a:p>
              <a:pPr algn="ctr" defTabSz="825500">
                <a:defRPr sz="2800">
                  <a:latin typeface="Helvetica Neue Medium"/>
                  <a:ea typeface="Helvetica Neue Medium"/>
                  <a:cs typeface="Helvetica Neue Medium"/>
                  <a:sym typeface="Helvetica Neue Medium"/>
                </a:defRPr>
              </a:pPr>
              <a:endParaRPr/>
            </a:p>
          </p:txBody>
        </p:sp>
      </p:grpSp>
      <p:sp>
        <p:nvSpPr>
          <p:cNvPr id="224" name="“Small”"/>
          <p:cNvSpPr txBox="1"/>
          <p:nvPr/>
        </p:nvSpPr>
        <p:spPr>
          <a:xfrm>
            <a:off x="13152149" y="6815357"/>
            <a:ext cx="1086638" cy="41099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2200" b="1">
                <a:latin typeface="Helvetica Neue"/>
                <a:ea typeface="Helvetica Neue"/>
                <a:cs typeface="Helvetica Neue"/>
                <a:sym typeface="Helvetica Neue"/>
              </a:defRPr>
            </a:lvl1pPr>
          </a:lstStyle>
          <a:p>
            <a:r>
              <a:t>“Small”</a:t>
            </a:r>
          </a:p>
        </p:txBody>
      </p:sp>
      <p:sp>
        <p:nvSpPr>
          <p:cNvPr id="225" name="“Medium”"/>
          <p:cNvSpPr txBox="1"/>
          <p:nvPr/>
        </p:nvSpPr>
        <p:spPr>
          <a:xfrm>
            <a:off x="8801652" y="6815357"/>
            <a:ext cx="1423036" cy="41099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2200" b="1">
                <a:latin typeface="Helvetica Neue"/>
                <a:ea typeface="Helvetica Neue"/>
                <a:cs typeface="Helvetica Neue"/>
                <a:sym typeface="Helvetica Neue"/>
              </a:defRPr>
            </a:lvl1pPr>
          </a:lstStyle>
          <a:p>
            <a:r>
              <a:t>“Medium”</a:t>
            </a:r>
          </a:p>
        </p:txBody>
      </p:sp>
      <p:sp>
        <p:nvSpPr>
          <p:cNvPr id="226" name="“Large”"/>
          <p:cNvSpPr txBox="1"/>
          <p:nvPr/>
        </p:nvSpPr>
        <p:spPr>
          <a:xfrm>
            <a:off x="4165179" y="4914337"/>
            <a:ext cx="1105638" cy="41099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2200" b="1">
                <a:latin typeface="Helvetica Neue"/>
                <a:ea typeface="Helvetica Neue"/>
                <a:cs typeface="Helvetica Neue"/>
                <a:sym typeface="Helvetica Neue"/>
              </a:defRPr>
            </a:lvl1pPr>
          </a:lstStyle>
          <a:p>
            <a:r>
              <a:t>“Large”</a:t>
            </a:r>
          </a:p>
        </p:txBody>
      </p:sp>
      <p:sp>
        <p:nvSpPr>
          <p:cNvPr id="227" name="“Software Engineering at Google: Lessons Learned from Programming Over Time,” Wright, Winters and Manshreck, 2020 (O’Reilly)"/>
          <p:cNvSpPr txBox="1"/>
          <p:nvPr/>
        </p:nvSpPr>
        <p:spPr>
          <a:xfrm>
            <a:off x="3996613" y="12795100"/>
            <a:ext cx="16390774" cy="4112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2200">
                <a:solidFill>
                  <a:srgbClr val="5E5E5E"/>
                </a:solidFill>
                <a:latin typeface="Helvetica Neue"/>
                <a:ea typeface="Helvetica Neue"/>
                <a:cs typeface="Helvetica Neue"/>
                <a:sym typeface="Helvetica Neue"/>
              </a:defRPr>
            </a:lvl1pPr>
          </a:lstStyle>
          <a:p>
            <a:r>
              <a:t>“Software Engineering at Google: Lessons Learned from Programming Over Time,” Wright, Winters and Manshreck, 2020 (O’Reilly)</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How big is my test?"/>
          <p:cNvSpPr txBox="1">
            <a:spLocks noGrp="1"/>
          </p:cNvSpPr>
          <p:nvPr>
            <p:ph type="title"/>
          </p:nvPr>
        </p:nvSpPr>
        <p:spPr>
          <a:prstGeom prst="rect">
            <a:avLst/>
          </a:prstGeom>
        </p:spPr>
        <p:txBody>
          <a:bodyPr/>
          <a:lstStyle/>
          <a:p>
            <a:r>
              <a:t>How big is my test?</a:t>
            </a:r>
          </a:p>
        </p:txBody>
      </p:sp>
      <p:sp>
        <p:nvSpPr>
          <p:cNvPr id="232" name="Small: run in a single thread, can’t sleep, perform I/O or making blocking calls…"/>
          <p:cNvSpPr txBox="1">
            <a:spLocks noGrp="1"/>
          </p:cNvSpPr>
          <p:nvPr>
            <p:ph type="body" idx="1"/>
          </p:nvPr>
        </p:nvSpPr>
        <p:spPr>
          <a:xfrm>
            <a:off x="1676400" y="3651250"/>
            <a:ext cx="17531940" cy="8702676"/>
          </a:xfrm>
          <a:prstGeom prst="rect">
            <a:avLst/>
          </a:prstGeom>
        </p:spPr>
        <p:txBody>
          <a:bodyPr/>
          <a:lstStyle/>
          <a:p>
            <a:r>
              <a:t>Small: run in a single thread, can’t sleep, perform I/O or making blocking calls</a:t>
            </a:r>
          </a:p>
          <a:p>
            <a:r>
              <a:t>Medium: run on single computer, can use processes/threads, perform I/O, but only contact localhost</a:t>
            </a:r>
          </a:p>
          <a:p>
            <a:r>
              <a:t>Large: Everything else</a:t>
            </a:r>
          </a:p>
        </p:txBody>
      </p:sp>
      <p:sp>
        <p:nvSpPr>
          <p:cNvPr id="233"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234" name="“Software Engineering at Google: Lessons Learned from Programming Over Time,” Wright, Winters and Manshreck, 2020 (O’Reilly)"/>
          <p:cNvSpPr txBox="1"/>
          <p:nvPr/>
        </p:nvSpPr>
        <p:spPr>
          <a:xfrm>
            <a:off x="3996613" y="12795100"/>
            <a:ext cx="16390774" cy="4112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2200">
                <a:solidFill>
                  <a:srgbClr val="5E5E5E"/>
                </a:solidFill>
                <a:latin typeface="Helvetica Neue"/>
                <a:ea typeface="Helvetica Neue"/>
                <a:cs typeface="Helvetica Neue"/>
                <a:sym typeface="Helvetica Neue"/>
              </a:defRPr>
            </a:lvl1pPr>
          </a:lstStyle>
          <a:p>
            <a:r>
              <a:t>“Software Engineering at Google: Lessons Learned from Programming Over Time,” Wright, Winters and Manshreck, 2020 (O’Reilly)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ontent Placeholder 2"/>
          <p:cNvSpPr txBox="1">
            <a:spLocks noGrp="1"/>
          </p:cNvSpPr>
          <p:nvPr>
            <p:ph type="body" sz="quarter" idx="1"/>
          </p:nvPr>
        </p:nvSpPr>
        <p:spPr>
          <a:xfrm>
            <a:off x="5523404" y="11704894"/>
            <a:ext cx="15485804" cy="2651125"/>
          </a:xfrm>
          <a:prstGeom prst="rect">
            <a:avLst/>
          </a:prstGeom>
        </p:spPr>
        <p:txBody>
          <a:bodyPr anchor="b"/>
          <a:lstStyle>
            <a:lvl1pPr marL="0" indent="0" defTabSz="1792223">
              <a:spcBef>
                <a:spcPts val="1900"/>
              </a:spcBef>
              <a:buSzTx/>
              <a:buNone/>
              <a:defRPr sz="3528" i="1"/>
            </a:lvl1pPr>
            <a:lvl2pPr marL="896111" indent="-448055" defTabSz="1792223">
              <a:spcBef>
                <a:spcPts val="900"/>
              </a:spcBef>
              <a:defRPr sz="3528"/>
            </a:lvl2pPr>
          </a:lstStyle>
          <a:p>
            <a:r>
              <a:t>From SoftEng @ Google Chapter 11</a:t>
            </a:r>
          </a:p>
          <a:p>
            <a:pPr lvl="1"/>
            <a:r>
              <a:t>https://learning.oreilly.com/library/view/software-engineering-at/9781492082781/ch11.html#testing_overview</a:t>
            </a:r>
            <a:endParaRPr sz="4704"/>
          </a:p>
        </p:txBody>
      </p:sp>
      <p:sp>
        <p:nvSpPr>
          <p:cNvPr id="239" name="Title 1"/>
          <p:cNvSpPr txBox="1">
            <a:spLocks noGrp="1"/>
          </p:cNvSpPr>
          <p:nvPr>
            <p:ph type="title"/>
          </p:nvPr>
        </p:nvSpPr>
        <p:spPr>
          <a:prstGeom prst="rect">
            <a:avLst/>
          </a:prstGeom>
        </p:spPr>
        <p:txBody>
          <a:bodyPr/>
          <a:lstStyle>
            <a:lvl1pPr>
              <a:defRPr sz="7200"/>
            </a:lvl1pPr>
          </a:lstStyle>
          <a:p>
            <a:r>
              <a:t>Testing Distribution (How much of each kind of testing we should do?)</a:t>
            </a:r>
          </a:p>
        </p:txBody>
      </p:sp>
      <p:sp>
        <p:nvSpPr>
          <p:cNvPr id="240"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spcBef>
                <a:spcPts val="1200"/>
              </a:spcBef>
            </a:lvl1pPr>
          </a:lstStyle>
          <a:p>
            <a:fld id="{86CB4B4D-7CA3-9044-876B-883B54F8677D}" type="slidenum">
              <a:t>8</a:t>
            </a:fld>
            <a:endParaRPr/>
          </a:p>
        </p:txBody>
      </p:sp>
      <p:pic>
        <p:nvPicPr>
          <p:cNvPr id="241" name="Picture 5" descr="Picture 5"/>
          <p:cNvPicPr>
            <a:picLocks noChangeAspect="1"/>
          </p:cNvPicPr>
          <p:nvPr/>
        </p:nvPicPr>
        <p:blipFill>
          <a:blip r:embed="rId3"/>
          <a:stretch>
            <a:fillRect/>
          </a:stretch>
        </p:blipFill>
        <p:spPr>
          <a:xfrm>
            <a:off x="3968870" y="3741787"/>
            <a:ext cx="5618997" cy="7369177"/>
          </a:xfrm>
          <a:prstGeom prst="rect">
            <a:avLst/>
          </a:prstGeom>
          <a:ln w="12700">
            <a:miter lim="400000"/>
          </a:ln>
        </p:spPr>
      </p:pic>
      <p:grpSp>
        <p:nvGrpSpPr>
          <p:cNvPr id="2" name="Group 1">
            <a:extLst>
              <a:ext uri="{FF2B5EF4-FFF2-40B4-BE49-F238E27FC236}">
                <a16:creationId xmlns:a16="http://schemas.microsoft.com/office/drawing/2014/main" id="{3981E7DA-9D41-A7E1-E506-BE8F3D1294FA}"/>
              </a:ext>
            </a:extLst>
          </p:cNvPr>
          <p:cNvGrpSpPr/>
          <p:nvPr/>
        </p:nvGrpSpPr>
        <p:grpSpPr>
          <a:xfrm>
            <a:off x="11441835" y="4092730"/>
            <a:ext cx="8610091" cy="7315201"/>
            <a:chOff x="11441835" y="4092730"/>
            <a:chExt cx="8610091" cy="7315201"/>
          </a:xfrm>
        </p:grpSpPr>
        <p:pic>
          <p:nvPicPr>
            <p:cNvPr id="242" name="Picture 7" descr="Picture 7"/>
            <p:cNvPicPr>
              <a:picLocks noChangeAspect="1"/>
            </p:cNvPicPr>
            <p:nvPr/>
          </p:nvPicPr>
          <p:blipFill>
            <a:blip r:embed="rId4"/>
            <a:stretch>
              <a:fillRect/>
            </a:stretch>
          </p:blipFill>
          <p:spPr>
            <a:xfrm>
              <a:off x="11441835" y="4092730"/>
              <a:ext cx="8522565" cy="7315201"/>
            </a:xfrm>
            <a:prstGeom prst="rect">
              <a:avLst/>
            </a:prstGeom>
            <a:ln w="12700">
              <a:miter lim="400000"/>
            </a:ln>
          </p:spPr>
        </p:pic>
        <p:sp>
          <p:nvSpPr>
            <p:cNvPr id="243" name="TextBox 9"/>
            <p:cNvSpPr txBox="1"/>
            <p:nvPr/>
          </p:nvSpPr>
          <p:spPr>
            <a:xfrm>
              <a:off x="17321790" y="4727693"/>
              <a:ext cx="2730136" cy="147221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gn="ctr">
                <a:defRPr>
                  <a:latin typeface="Chalkboard SE Regular"/>
                  <a:ea typeface="Chalkboard SE Regular"/>
                  <a:cs typeface="Chalkboard SE Regular"/>
                  <a:sym typeface="Chalkboard SE Regular"/>
                </a:defRPr>
              </a:pPr>
              <a:r>
                <a:rPr dirty="0"/>
                <a:t>Pyramid</a:t>
              </a:r>
            </a:p>
            <a:p>
              <a:pPr algn="ctr">
                <a:defRPr>
                  <a:latin typeface="Chalkboard SE Regular"/>
                  <a:ea typeface="Chalkboard SE Regular"/>
                  <a:cs typeface="Chalkboard SE Regular"/>
                  <a:sym typeface="Chalkboard SE Regular"/>
                </a:defRPr>
              </a:pPr>
              <a:r>
                <a:rPr dirty="0"/>
                <a:t>Test Pattern</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ctangle 2"/>
          <p:cNvSpPr txBox="1">
            <a:spLocks noGrp="1"/>
          </p:cNvSpPr>
          <p:nvPr>
            <p:ph type="body" idx="1"/>
          </p:nvPr>
        </p:nvSpPr>
        <p:spPr>
          <a:xfrm>
            <a:off x="1676400" y="3447184"/>
            <a:ext cx="20714045" cy="8702676"/>
          </a:xfrm>
          <a:prstGeom prst="rect">
            <a:avLst/>
          </a:prstGeom>
        </p:spPr>
        <p:txBody>
          <a:bodyPr/>
          <a:lstStyle/>
          <a:p>
            <a:pPr marL="388620" indent="-388620" defTabSz="1554480">
              <a:lnSpc>
                <a:spcPct val="81000"/>
              </a:lnSpc>
              <a:spcBef>
                <a:spcPts val="1700"/>
              </a:spcBef>
              <a:defRPr sz="4760"/>
            </a:pPr>
            <a:r>
              <a:t>Database component</a:t>
            </a:r>
          </a:p>
          <a:p>
            <a:pPr marL="777240" lvl="1" indent="-388620" defTabSz="1554480">
              <a:lnSpc>
                <a:spcPct val="81000"/>
              </a:lnSpc>
              <a:spcBef>
                <a:spcPts val="800"/>
              </a:spcBef>
              <a:defRPr sz="4080"/>
            </a:pPr>
            <a:r>
              <a:t>Contents may need to reflect/simulate real-world;</a:t>
            </a:r>
          </a:p>
          <a:p>
            <a:pPr marL="777240" lvl="1" indent="-388620" defTabSz="1554480">
              <a:lnSpc>
                <a:spcPct val="81000"/>
              </a:lnSpc>
              <a:spcBef>
                <a:spcPts val="800"/>
              </a:spcBef>
              <a:defRPr sz="4080"/>
            </a:pPr>
            <a:r>
              <a:t>Data may be expensive/proprietary/confidential.</a:t>
            </a:r>
          </a:p>
          <a:p>
            <a:pPr marL="388620" indent="-388620" defTabSz="1554480">
              <a:lnSpc>
                <a:spcPct val="81000"/>
              </a:lnSpc>
              <a:spcBef>
                <a:spcPts val="1700"/>
              </a:spcBef>
              <a:defRPr sz="4760"/>
            </a:pPr>
            <a:r>
              <a:t>Network connections</a:t>
            </a:r>
          </a:p>
          <a:p>
            <a:pPr marL="777240" lvl="1" indent="-388620" defTabSz="1554480">
              <a:lnSpc>
                <a:spcPct val="81000"/>
              </a:lnSpc>
              <a:spcBef>
                <a:spcPts val="800"/>
              </a:spcBef>
              <a:defRPr sz="4080"/>
            </a:pPr>
            <a:r>
              <a:t>”Real” connections may be slow/flaky/disrupted;</a:t>
            </a:r>
          </a:p>
          <a:p>
            <a:pPr marL="777240" lvl="1" indent="-388620" defTabSz="1554480">
              <a:lnSpc>
                <a:spcPct val="81000"/>
              </a:lnSpc>
              <a:spcBef>
                <a:spcPts val="800"/>
              </a:spcBef>
              <a:defRPr sz="4080"/>
            </a:pPr>
            <a:r>
              <a:t>Resources may have changed since test was written.</a:t>
            </a:r>
          </a:p>
          <a:p>
            <a:pPr marL="388620" indent="-388620" defTabSz="1554480">
              <a:lnSpc>
                <a:spcPct val="81000"/>
              </a:lnSpc>
              <a:spcBef>
                <a:spcPts val="1700"/>
              </a:spcBef>
              <a:defRPr sz="4760"/>
            </a:pPr>
            <a:r>
              <a:t>Environment</a:t>
            </a:r>
          </a:p>
          <a:p>
            <a:pPr marL="777240" lvl="1" indent="-388620" defTabSz="1554480">
              <a:lnSpc>
                <a:spcPct val="81000"/>
              </a:lnSpc>
              <a:spcBef>
                <a:spcPts val="800"/>
              </a:spcBef>
              <a:defRPr sz="4080"/>
            </a:pPr>
            <a:r>
              <a:t>Interactions with OS, locale or other software.</a:t>
            </a:r>
          </a:p>
          <a:p>
            <a:pPr marL="388620" indent="-388620" defTabSz="1554480">
              <a:lnSpc>
                <a:spcPct val="81000"/>
              </a:lnSpc>
              <a:spcBef>
                <a:spcPts val="1700"/>
              </a:spcBef>
              <a:defRPr sz="4760"/>
            </a:pPr>
            <a:r>
              <a:t>Human actors</a:t>
            </a:r>
          </a:p>
          <a:p>
            <a:pPr marL="777240" lvl="1" indent="-388620" defTabSz="1554480">
              <a:lnSpc>
                <a:spcPct val="81000"/>
              </a:lnSpc>
              <a:spcBef>
                <a:spcPts val="800"/>
              </a:spcBef>
              <a:defRPr sz="4080"/>
            </a:pPr>
            <a:r>
              <a:t>Ultimately unpredictable.</a:t>
            </a:r>
          </a:p>
          <a:p>
            <a:pPr marL="388620" indent="-388620" defTabSz="1554480">
              <a:lnSpc>
                <a:spcPct val="81000"/>
              </a:lnSpc>
              <a:spcBef>
                <a:spcPts val="1700"/>
              </a:spcBef>
              <a:defRPr sz="4760"/>
            </a:pPr>
            <a:r>
              <a:t>Specification ambiguity</a:t>
            </a:r>
          </a:p>
          <a:p>
            <a:pPr marL="777240" lvl="1" indent="-388620" defTabSz="1554480">
              <a:lnSpc>
                <a:spcPct val="81000"/>
              </a:lnSpc>
              <a:spcBef>
                <a:spcPts val="800"/>
              </a:spcBef>
              <a:defRPr sz="4080"/>
            </a:pPr>
            <a:r>
              <a:t>Large systems -&gt; many behaviors/interactions to consider</a:t>
            </a:r>
          </a:p>
        </p:txBody>
      </p:sp>
      <p:sp>
        <p:nvSpPr>
          <p:cNvPr id="248" name="Rectangle 1"/>
          <p:cNvSpPr txBox="1">
            <a:spLocks noGrp="1"/>
          </p:cNvSpPr>
          <p:nvPr>
            <p:ph type="title"/>
          </p:nvPr>
        </p:nvSpPr>
        <p:spPr>
          <a:xfrm>
            <a:off x="1676400" y="36510"/>
            <a:ext cx="21031200" cy="2651126"/>
          </a:xfrm>
          <a:prstGeom prst="rect">
            <a:avLst/>
          </a:prstGeom>
        </p:spPr>
        <p:txBody>
          <a:bodyPr/>
          <a:lstStyle/>
          <a:p>
            <a:r>
              <a:t>Large Systems are Hard to Test</a:t>
            </a:r>
          </a:p>
        </p:txBody>
      </p:sp>
      <p:sp>
        <p:nvSpPr>
          <p:cNvPr id="249" name="Text Box 3"/>
          <p:cNvSpPr txBox="1">
            <a:spLocks noGrp="1"/>
          </p:cNvSpPr>
          <p:nvPr>
            <p:ph type="sldNum" sz="quarter" idx="2"/>
          </p:nvPr>
        </p:nvSpPr>
        <p:spPr>
          <a:xfrm>
            <a:off x="20466273" y="12972058"/>
            <a:ext cx="271440" cy="3845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8" tIns="71438" rIns="71438" bIns="71438" anchor="b"/>
          <a:lstStyle>
            <a:lvl1pPr>
              <a:defRPr sz="1800">
                <a:solidFill>
                  <a:srgbClr val="000000"/>
                </a:solidFill>
                <a:latin typeface="Calibri Light"/>
                <a:ea typeface="Calibri Light"/>
                <a:cs typeface="Calibri Light"/>
                <a:sym typeface="Calibri Light"/>
              </a:defRPr>
            </a:lvl1pPr>
          </a:lstStyle>
          <a:p>
            <a:fld id="{86CB4B4D-7CA3-9044-876B-883B54F8677D}" type="slidenum">
              <a:rPr/>
              <a:t>9</a:t>
            </a:fld>
            <a:endParaRPr/>
          </a:p>
        </p:txBody>
      </p:sp>
      <p:pic>
        <p:nvPicPr>
          <p:cNvPr id="250" name="Picture 2" descr="Picture 2"/>
          <p:cNvPicPr>
            <a:picLocks noChangeAspect="1"/>
          </p:cNvPicPr>
          <p:nvPr/>
        </p:nvPicPr>
        <p:blipFill>
          <a:blip r:embed="rId3"/>
          <a:stretch>
            <a:fillRect/>
          </a:stretch>
        </p:blipFill>
        <p:spPr>
          <a:xfrm>
            <a:off x="14943436" y="8377881"/>
            <a:ext cx="8737053" cy="431509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279</TotalTime>
  <Words>3619</Words>
  <Application>Microsoft Office PowerPoint</Application>
  <PresentationFormat>Custom</PresentationFormat>
  <Paragraphs>323</Paragraphs>
  <Slides>25</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Calibri</vt:lpstr>
      <vt:lpstr>Calibri Light</vt:lpstr>
      <vt:lpstr>Chalkboard SE Regular</vt:lpstr>
      <vt:lpstr>Consolas</vt:lpstr>
      <vt:lpstr>Courier</vt:lpstr>
      <vt:lpstr>Helvetica Light</vt:lpstr>
      <vt:lpstr>Helvetica Neue</vt:lpstr>
      <vt:lpstr>Helvetica Neue Medium</vt:lpstr>
      <vt:lpstr>Ink Free</vt:lpstr>
      <vt:lpstr>Slack-Lato</vt:lpstr>
      <vt:lpstr>Verdana</vt:lpstr>
      <vt:lpstr>Office Theme</vt:lpstr>
      <vt:lpstr>CS 4530: Fundamentals of Software Engineering  Module 12: Designing Tests for Large Systems</vt:lpstr>
      <vt:lpstr>Learning Objectives for this Lesson</vt:lpstr>
      <vt:lpstr>Testing Scopes Larger than Units</vt:lpstr>
      <vt:lpstr>“Integration” Tests Might be Larger</vt:lpstr>
      <vt:lpstr>Some Tests are Enormous</vt:lpstr>
      <vt:lpstr>Classify Tests by Size and Scope</vt:lpstr>
      <vt:lpstr>How big is my test?</vt:lpstr>
      <vt:lpstr>Testing Distribution (How much of each kind of testing we should do?)</vt:lpstr>
      <vt:lpstr>Large Systems are Hard to Test</vt:lpstr>
      <vt:lpstr>Test Doubles replace uncontrollable pieces of the environment</vt:lpstr>
      <vt:lpstr>What are Test Doubles?</vt:lpstr>
      <vt:lpstr>When to use Test Doubles?</vt:lpstr>
      <vt:lpstr>Test Doubles Intercept Calls to Methods</vt:lpstr>
      <vt:lpstr>Test Spy is a stub that remembers how the object was called</vt:lpstr>
      <vt:lpstr>Example: Test Spies in IP2</vt:lpstr>
      <vt:lpstr>Test Mock is a Double that has Scripted results</vt:lpstr>
      <vt:lpstr>Jest supports Mocks</vt:lpstr>
      <vt:lpstr>Here is another Example of Mock /1</vt:lpstr>
      <vt:lpstr>Here is another Example of Mock /2</vt:lpstr>
      <vt:lpstr>Supply Implementation to Mocks to Simulate Behaviors</vt:lpstr>
      <vt:lpstr>Testing Large Systems is Hard</vt:lpstr>
      <vt:lpstr>Snapshot GUI Tests Detect Changes</vt:lpstr>
      <vt:lpstr>Capture/Replay of API Traffic Detects Breaking Changes</vt:lpstr>
      <vt:lpstr>Test Doubles Have Weaknesses</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 Designing Tests for Large Systems</dc:title>
  <cp:lastModifiedBy>Bhutta, Adeel</cp:lastModifiedBy>
  <cp:revision>6</cp:revision>
  <dcterms:modified xsi:type="dcterms:W3CDTF">2022-10-17T17:02:21Z</dcterms:modified>
</cp:coreProperties>
</file>